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970" r:id="rId2"/>
    <p:sldId id="260" r:id="rId3"/>
    <p:sldId id="380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59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340" r:id="rId38"/>
    <p:sldId id="339" r:id="rId39"/>
    <p:sldId id="341" r:id="rId40"/>
    <p:sldId id="342" r:id="rId41"/>
    <p:sldId id="345" r:id="rId42"/>
    <p:sldId id="344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60" r:id="rId52"/>
    <p:sldId id="361" r:id="rId53"/>
    <p:sldId id="363" r:id="rId54"/>
    <p:sldId id="364" r:id="rId55"/>
    <p:sldId id="370" r:id="rId56"/>
    <p:sldId id="371" r:id="rId57"/>
    <p:sldId id="365" r:id="rId58"/>
    <p:sldId id="366" r:id="rId59"/>
    <p:sldId id="367" r:id="rId60"/>
    <p:sldId id="368" r:id="rId61"/>
    <p:sldId id="369" r:id="rId62"/>
    <p:sldId id="372" r:id="rId63"/>
    <p:sldId id="374" r:id="rId64"/>
    <p:sldId id="375" r:id="rId65"/>
    <p:sldId id="378" r:id="rId66"/>
  </p:sldIdLst>
  <p:sldSz cx="9144000" cy="5143500" type="screen16x9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558684C-B940-411D-ABF4-B4D0B1590713}">
          <p14:sldIdLst>
            <p14:sldId id="970"/>
            <p14:sldId id="260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59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340"/>
            <p14:sldId id="339"/>
            <p14:sldId id="341"/>
            <p14:sldId id="342"/>
            <p14:sldId id="345"/>
            <p14:sldId id="344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60"/>
            <p14:sldId id="361"/>
            <p14:sldId id="363"/>
            <p14:sldId id="364"/>
            <p14:sldId id="370"/>
            <p14:sldId id="371"/>
            <p14:sldId id="365"/>
            <p14:sldId id="366"/>
            <p14:sldId id="367"/>
            <p14:sldId id="368"/>
            <p14:sldId id="369"/>
            <p14:sldId id="372"/>
            <p14:sldId id="374"/>
            <p14:sldId id="375"/>
            <p14:sldId id="378"/>
          </p14:sldIdLst>
        </p14:section>
        <p14:section name="Backup" id="{0E93DEF0-256F-4865-854F-0548E9A697D2}">
          <p14:sldIdLst/>
        </p14:section>
      </p14:sectionLst>
    </p:ext>
    <p:ext uri="{EFAFB233-063F-42B5-8137-9DF3F51BA10A}">
      <p15:sldGuideLst xmlns:p15="http://schemas.microsoft.com/office/powerpoint/2012/main">
        <p15:guide id="2" pos="5760" userDrawn="1">
          <p15:clr>
            <a:srgbClr val="A4A3A4"/>
          </p15:clr>
        </p15:guide>
        <p15:guide id="6" orient="horz" pos="3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종빈" initials="한" lastIdx="1" clrIdx="0">
    <p:extLst>
      <p:ext uri="{19B8F6BF-5375-455C-9EA6-DF929625EA0E}">
        <p15:presenceInfo xmlns:p15="http://schemas.microsoft.com/office/powerpoint/2012/main" userId="S::stompesi@seoul.ac.kr::9115abe8-b795-4022-9cae-b42b5d667c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964F"/>
    <a:srgbClr val="254061"/>
    <a:srgbClr val="F6F6F6"/>
    <a:srgbClr val="C6A86F"/>
    <a:srgbClr val="BFBFBF"/>
    <a:srgbClr val="464747"/>
    <a:srgbClr val="4C5A6A"/>
    <a:srgbClr val="F0831E"/>
    <a:srgbClr val="385D8A"/>
    <a:srgbClr val="1C9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79606" autoAdjust="0"/>
  </p:normalViewPr>
  <p:slideViewPr>
    <p:cSldViewPr showGuides="1">
      <p:cViewPr varScale="1">
        <p:scale>
          <a:sx n="174" d="100"/>
          <a:sy n="174" d="100"/>
        </p:scale>
        <p:origin x="1460" y="108"/>
      </p:cViewPr>
      <p:guideLst>
        <p:guide pos="5760"/>
        <p:guide orient="horz" pos="3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2BDDC-B84D-4AEC-B58B-5B6F0AFCC989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2022-05-23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C804E-394E-4CE5-B801-3CCC3A05A19C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275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8EF9305-AAF5-4408-B756-5FEEA05A9FF1}" type="datetimeFigureOut">
              <a:rPr lang="ko-KR" altLang="en-US" smtClean="0"/>
              <a:pPr/>
              <a:t>2022-05-23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85800" y="3770313"/>
            <a:ext cx="619101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F733CBA3-961C-4294-85EF-BCE0F2FD5C6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6413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53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97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22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2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360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https://dksshddl.tistory.com/entry/GO-https-%EC%A0%9C%EA%B3%B5%EC%9D%84-%EC%9C%84%ED%95%9C-%EC%9D%B8%EC%A6%9D%EB%90%9C-SSL%EA%B3%BC-%EC%84%9C%EB%B2%84-%EA%B0%9C%EC%9D%B8-%ED%82%A4-%EC%83%9D%EC%84%B1%ED%95%98%EA%B8%B0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48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64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53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2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dirty="0"/>
              <a:t>https://ghdwn0217.tistory.com/82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dirty="0"/>
              <a:t>https://programming119.tistory.com/154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default </a:t>
            </a:r>
            <a:r>
              <a:rPr lang="en-US" altLang="ko-KR" dirty="0"/>
              <a:t>* </a:t>
            </a:r>
            <a:r>
              <a:rPr lang="ko-KR" altLang="en-US" dirty="0"/>
              <a:t>의미</a:t>
            </a:r>
            <a:r>
              <a:rPr lang="en-US" altLang="ko-KR" dirty="0"/>
              <a:t>:</a:t>
            </a:r>
            <a:r>
              <a:rPr lang="en-US" dirty="0"/>
              <a:t> 4 seconds </a:t>
            </a:r>
            <a:r>
              <a:rPr lang="ko-KR" altLang="en-US" dirty="0"/>
              <a:t>이상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895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48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150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7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68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https://www.meridianoutpost.com/resources/articles/command-line/tracert-traceroute.php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3CBA3-961C-4294-85EF-BCE0F2FD5C6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8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2859782"/>
            <a:ext cx="9144000" cy="228490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1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0"/>
          <a:stretch/>
        </p:blipFill>
        <p:spPr>
          <a:xfrm>
            <a:off x="0" y="-20538"/>
            <a:ext cx="9144000" cy="1235968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 flipV="1">
            <a:off x="0" y="634358"/>
            <a:ext cx="9144000" cy="45159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915988"/>
            <a:ext cx="8641655" cy="381635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600"/>
              </a:spcBef>
              <a:buFont typeface="+mj-lt"/>
              <a:buAutoNum type="arabicParenR"/>
              <a:defRPr sz="2400" b="1">
                <a:solidFill>
                  <a:srgbClr val="25406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1pPr>
            <a:lvl2pPr marL="627063" indent="-285750">
              <a:spcBef>
                <a:spcPts val="600"/>
              </a:spcBef>
              <a:buFont typeface="Calibri" panose="020F0502020204030204" pitchFamily="34" charset="0"/>
              <a:buChar char="&gt;"/>
              <a:defRPr sz="2000" b="1">
                <a:solidFill>
                  <a:srgbClr val="B9964F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2pPr>
            <a:lvl3pPr marL="893763" indent="-228600">
              <a:spcBef>
                <a:spcPts val="600"/>
              </a:spcBef>
              <a:defRPr sz="17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3pPr>
            <a:lvl4pPr marL="1255713" indent="-228600">
              <a:spcBef>
                <a:spcPts val="600"/>
              </a:spcBef>
              <a:defRPr sz="1600" b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4pPr>
            <a:lvl5pPr marL="1617663" indent="-228600">
              <a:spcBef>
                <a:spcPts val="600"/>
              </a:spcBef>
              <a:defRPr sz="1600" b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5pPr>
            <a:lvl6pPr marL="2514600" indent="-228600">
              <a:buFont typeface="Wingdings" pitchFamily="2" charset="2"/>
              <a:buChar char="Ø"/>
              <a:defRPr/>
            </a:lvl6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둘째</a:t>
            </a:r>
            <a:endParaRPr lang="en-US" altLang="ko-KR" dirty="0"/>
          </a:p>
          <a:p>
            <a:pPr lvl="2"/>
            <a:r>
              <a:rPr lang="ko-KR" altLang="en-US" dirty="0"/>
              <a:t>셋째</a:t>
            </a:r>
            <a:endParaRPr lang="en-US" altLang="ko-KR" dirty="0"/>
          </a:p>
          <a:p>
            <a:pPr lvl="3"/>
            <a:r>
              <a:rPr lang="ko-KR" altLang="en-US" dirty="0"/>
              <a:t>넷째</a:t>
            </a:r>
            <a:endParaRPr lang="en-US" altLang="ko-KR" dirty="0"/>
          </a:p>
          <a:p>
            <a:pPr lvl="4"/>
            <a:r>
              <a:rPr lang="ko-KR" altLang="en-US" dirty="0"/>
              <a:t>다섯째</a:t>
            </a:r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91215" y="80357"/>
            <a:ext cx="8201265" cy="527835"/>
          </a:xfrm>
          <a:prstGeom prst="rect">
            <a:avLst/>
          </a:prstGeom>
        </p:spPr>
        <p:txBody>
          <a:bodyPr anchor="b"/>
          <a:lstStyle>
            <a:lvl1pPr algn="l">
              <a:defRPr kumimoji="1" lang="ko-KR" altLang="en-US" sz="2800" kern="1200" smtClean="0">
                <a:solidFill>
                  <a:srgbClr val="C6A8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타원 13"/>
          <p:cNvSpPr/>
          <p:nvPr userDrawn="1"/>
        </p:nvSpPr>
        <p:spPr>
          <a:xfrm>
            <a:off x="314821" y="176902"/>
            <a:ext cx="370616" cy="370616"/>
          </a:xfrm>
          <a:prstGeom prst="ellipse">
            <a:avLst/>
          </a:prstGeom>
          <a:solidFill>
            <a:srgbClr val="C6A86F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73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lternate-dns.com/" TargetMode="External"/><Relationship Id="rId3" Type="http://schemas.openxmlformats.org/officeDocument/2006/relationships/hyperlink" Target="https://developers.google.com/speed/public-dns/" TargetMode="External"/><Relationship Id="rId7" Type="http://schemas.openxmlformats.org/officeDocument/2006/relationships/hyperlink" Target="https://cleanbrowsing.org/filter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1.1.1.1/dns/" TargetMode="External"/><Relationship Id="rId5" Type="http://schemas.openxmlformats.org/officeDocument/2006/relationships/hyperlink" Target="https://www.opendns.com/" TargetMode="External"/><Relationship Id="rId4" Type="http://schemas.openxmlformats.org/officeDocument/2006/relationships/hyperlink" Target="https://www.quad9.net/" TargetMode="External"/><Relationship Id="rId9" Type="http://schemas.openxmlformats.org/officeDocument/2006/relationships/hyperlink" Target="https://adguard-dns.io/en/welcome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" TargetMode="External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ITU-T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90" y="1001425"/>
            <a:ext cx="9144000" cy="4142075"/>
          </a:xfrm>
          <a:prstGeom prst="rect">
            <a:avLst/>
          </a:prstGeom>
          <a:solidFill>
            <a:srgbClr val="C6A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-93365"/>
            <a:ext cx="9144000" cy="3241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16188" y="223307"/>
            <a:ext cx="112147" cy="59611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94398" y="1065560"/>
            <a:ext cx="4955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400" b="1" spc="-150" dirty="0" err="1">
                <a:solidFill>
                  <a:srgbClr val="C6A86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핀테크</a:t>
            </a:r>
            <a:r>
              <a:rPr lang="ko-KR" altLang="en-US" sz="5400" b="1" spc="-150" dirty="0">
                <a:solidFill>
                  <a:srgbClr val="C6A86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산업 응용</a:t>
            </a:r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43609" y="1012054"/>
            <a:ext cx="144016" cy="92321"/>
          </a:xfrm>
          <a:prstGeom prst="triangle">
            <a:avLst/>
          </a:prstGeom>
          <a:solidFill>
            <a:schemeClr val="bg1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DD1B6-FA4C-9D72-466C-4C5916DC3389}"/>
              </a:ext>
            </a:extLst>
          </p:cNvPr>
          <p:cNvSpPr txBox="1"/>
          <p:nvPr/>
        </p:nvSpPr>
        <p:spPr>
          <a:xfrm>
            <a:off x="2721130" y="3740066"/>
            <a:ext cx="3701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엄현상</a:t>
            </a:r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교수님 강의 실습 </a:t>
            </a:r>
            <a:r>
              <a:rPr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차시</a:t>
            </a:r>
            <a:endParaRPr lang="en-US" altLang="ko-KR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송만섭</a:t>
            </a:r>
            <a:r>
              <a:rPr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반지훈</a:t>
            </a:r>
            <a:endParaRPr lang="en-US" altLang="ko-KR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2022/05/24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94A9A-4ECE-9B43-4DFE-80B6DEE1C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84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C7DB3C-009B-48DA-8CF2-60DA868A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나에게 맞는 </a:t>
            </a:r>
            <a:r>
              <a:rPr lang="en-US" altLang="ko-KR"/>
              <a:t>DNS </a:t>
            </a:r>
            <a:r>
              <a:rPr lang="ko-KR" altLang="en-US"/>
              <a:t>찾기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F5E330-8115-409F-B63B-9A779534F6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8CD0B1-DD0F-47FC-818C-ED8BFE1BB499}"/>
              </a:ext>
            </a:extLst>
          </p:cNvPr>
          <p:cNvGraphicFramePr>
            <a:graphicFrameLocks noGrp="1"/>
          </p:cNvGraphicFramePr>
          <p:nvPr/>
        </p:nvGraphicFramePr>
        <p:xfrm>
          <a:off x="492222" y="929520"/>
          <a:ext cx="7815954" cy="3284460"/>
        </p:xfrm>
        <a:graphic>
          <a:graphicData uri="http://schemas.openxmlformats.org/drawingml/2006/table">
            <a:tbl>
              <a:tblPr/>
              <a:tblGrid>
                <a:gridCol w="2605318">
                  <a:extLst>
                    <a:ext uri="{9D8B030D-6E8A-4147-A177-3AD203B41FA5}">
                      <a16:colId xmlns:a16="http://schemas.microsoft.com/office/drawing/2014/main" val="3149915892"/>
                    </a:ext>
                  </a:extLst>
                </a:gridCol>
                <a:gridCol w="2605318">
                  <a:extLst>
                    <a:ext uri="{9D8B030D-6E8A-4147-A177-3AD203B41FA5}">
                      <a16:colId xmlns:a16="http://schemas.microsoft.com/office/drawing/2014/main" val="3178253695"/>
                    </a:ext>
                  </a:extLst>
                </a:gridCol>
                <a:gridCol w="2605318">
                  <a:extLst>
                    <a:ext uri="{9D8B030D-6E8A-4147-A177-3AD203B41FA5}">
                      <a16:colId xmlns:a16="http://schemas.microsoft.com/office/drawing/2014/main" val="802544912"/>
                    </a:ext>
                  </a:extLst>
                </a:gridCol>
              </a:tblGrid>
              <a:tr h="362479">
                <a:tc gridSpan="3">
                  <a:txBody>
                    <a:bodyPr/>
                    <a:lstStyle/>
                    <a:p>
                      <a:pPr fontAlgn="t"/>
                      <a:r>
                        <a:rPr lang="en-US" sz="1800" b="1" dirty="0">
                          <a:solidFill>
                            <a:srgbClr val="B9964F"/>
                          </a:solidFill>
                          <a:effectLst/>
                          <a:latin typeface="나눔고딕" panose="020D0604000000000000" pitchFamily="50" charset="-127"/>
                        </a:rPr>
                        <a:t>Best Free &amp; Public DNS Servers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352437"/>
                  </a:ext>
                </a:extLst>
              </a:tr>
              <a:tr h="362479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나눔고딕" panose="020D0604000000000000" pitchFamily="50" charset="-127"/>
                        </a:rPr>
                        <a:t>Provider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나눔고딕" panose="020D0604000000000000" pitchFamily="50" charset="-127"/>
                        </a:rPr>
                        <a:t>Primary DNS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나눔고딕" panose="020D0604000000000000" pitchFamily="50" charset="-127"/>
                        </a:rPr>
                        <a:t>Secondary DNS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953149"/>
                  </a:ext>
                </a:extLst>
              </a:tr>
              <a:tr h="362479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 dirty="0">
                          <a:solidFill>
                            <a:srgbClr val="501445"/>
                          </a:solidFill>
                          <a:effectLst/>
                          <a:latin typeface="나눔고딕" panose="020D0604000000000000" pitchFamily="50" charset="-127"/>
                          <a:hlinkClick r:id="rId3"/>
                        </a:rPr>
                        <a:t>Google</a:t>
                      </a:r>
                      <a:endParaRPr lang="en-US" sz="1800" dirty="0">
                        <a:effectLst/>
                      </a:endParaRP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8.8.8.8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8.8.4.4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827268"/>
                  </a:ext>
                </a:extLst>
              </a:tr>
              <a:tr h="362479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 dirty="0">
                          <a:solidFill>
                            <a:srgbClr val="501445"/>
                          </a:solidFill>
                          <a:effectLst/>
                          <a:latin typeface="나눔고딕" panose="020D0604000000000000" pitchFamily="50" charset="-127"/>
                          <a:hlinkClick r:id="rId4"/>
                        </a:rPr>
                        <a:t>Quad9</a:t>
                      </a:r>
                      <a:endParaRPr lang="en-US" sz="1800" dirty="0">
                        <a:effectLst/>
                      </a:endParaRP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9.9.9.9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149.112.112.112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675063"/>
                  </a:ext>
                </a:extLst>
              </a:tr>
              <a:tr h="362479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 dirty="0">
                          <a:solidFill>
                            <a:srgbClr val="501445"/>
                          </a:solidFill>
                          <a:effectLst/>
                          <a:latin typeface="나눔고딕" panose="020D0604000000000000" pitchFamily="50" charset="-127"/>
                          <a:hlinkClick r:id="rId5"/>
                        </a:rPr>
                        <a:t>OpenDNS Home</a:t>
                      </a:r>
                      <a:endParaRPr lang="en-US" sz="1800" dirty="0">
                        <a:effectLst/>
                      </a:endParaRP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208.67.222.222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208.67.220.220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125406"/>
                  </a:ext>
                </a:extLst>
              </a:tr>
              <a:tr h="362479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 dirty="0">
                          <a:solidFill>
                            <a:srgbClr val="501445"/>
                          </a:solidFill>
                          <a:effectLst/>
                          <a:latin typeface="나눔고딕" panose="020D0604000000000000" pitchFamily="50" charset="-127"/>
                          <a:hlinkClick r:id="rId6"/>
                        </a:rPr>
                        <a:t>Cloudflare</a:t>
                      </a:r>
                      <a:endParaRPr lang="en-US" sz="1800" dirty="0">
                        <a:effectLst/>
                      </a:endParaRP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1.1.1.1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1.0.0.1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183827"/>
                  </a:ext>
                </a:extLst>
              </a:tr>
              <a:tr h="362479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 dirty="0" err="1">
                          <a:solidFill>
                            <a:srgbClr val="501445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CleanBrowsing</a:t>
                      </a:r>
                      <a:endParaRPr lang="en-US" sz="1800" dirty="0">
                        <a:effectLst/>
                      </a:endParaRP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185.228.168.9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185.228.169.9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400110"/>
                  </a:ext>
                </a:extLst>
              </a:tr>
              <a:tr h="362479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 dirty="0">
                          <a:solidFill>
                            <a:srgbClr val="501445"/>
                          </a:solidFill>
                          <a:effectLst/>
                          <a:latin typeface="나눔고딕" panose="020D0604000000000000" pitchFamily="50" charset="-127"/>
                          <a:hlinkClick r:id="rId8"/>
                        </a:rPr>
                        <a:t>Alternate DNS</a:t>
                      </a:r>
                      <a:endParaRPr lang="en-US" sz="1800" dirty="0">
                        <a:effectLst/>
                      </a:endParaRP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76.76.19.19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76.223.122.150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264725"/>
                  </a:ext>
                </a:extLst>
              </a:tr>
              <a:tr h="362479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 dirty="0" err="1">
                          <a:solidFill>
                            <a:srgbClr val="501445"/>
                          </a:solidFill>
                          <a:effectLst/>
                          <a:latin typeface="나눔고딕" panose="020D0604000000000000" pitchFamily="50" charset="-127"/>
                          <a:hlinkClick r:id="rId9"/>
                        </a:rPr>
                        <a:t>AdGuard</a:t>
                      </a:r>
                      <a:r>
                        <a:rPr lang="en-US" sz="1800" u="sng" dirty="0">
                          <a:solidFill>
                            <a:srgbClr val="501445"/>
                          </a:solidFill>
                          <a:effectLst/>
                          <a:latin typeface="나눔고딕" panose="020D0604000000000000" pitchFamily="50" charset="-127"/>
                          <a:hlinkClick r:id="rId9"/>
                        </a:rPr>
                        <a:t> DNS</a:t>
                      </a:r>
                      <a:endParaRPr lang="en-US" sz="1800" dirty="0">
                        <a:effectLst/>
                      </a:endParaRP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94.140.14.14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94.140.15.15</a:t>
                      </a:r>
                    </a:p>
                  </a:txBody>
                  <a:tcPr marL="90620" marR="90620" marT="45310" marB="4531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435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DFE7A9A-C075-484F-B7C8-4A60C87CA22E}"/>
              </a:ext>
            </a:extLst>
          </p:cNvPr>
          <p:cNvSpPr txBox="1"/>
          <p:nvPr/>
        </p:nvSpPr>
        <p:spPr>
          <a:xfrm>
            <a:off x="2889208" y="4595812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한번씩 재미삼아 해보아요</a:t>
            </a:r>
            <a:r>
              <a:rPr lang="en-US" altLang="ko-KR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E9E91B94-6E1E-44ED-B4C6-E969AC02DCAD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57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7243188-2FA5-FC04-236A-334EABB16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와이어샤크</a:t>
            </a:r>
            <a:r>
              <a:rPr lang="en-US" altLang="ko-KR" dirty="0"/>
              <a:t>(Wireshark)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sz="1800" b="0" i="0" dirty="0">
                <a:effectLst/>
                <a:latin typeface="나눔고딕" panose="020D0604000000000000" pitchFamily="50" charset="-127"/>
              </a:rPr>
              <a:t>네트워크 패킷을 캡처하고 분석하는 오픈소스 도구</a:t>
            </a:r>
            <a:endParaRPr lang="en-US" altLang="ko-KR" sz="1800" b="0" i="0" dirty="0">
              <a:effectLst/>
              <a:latin typeface="나눔고딕" panose="020D0604000000000000" pitchFamily="50" charset="-127"/>
            </a:endParaRPr>
          </a:p>
          <a:p>
            <a:pPr lvl="1"/>
            <a:r>
              <a:rPr lang="ko-KR" altLang="en-US" sz="1800" b="0" dirty="0">
                <a:latin typeface="나눔고딕" panose="020D0604000000000000" pitchFamily="50" charset="-127"/>
              </a:rPr>
              <a:t>패킷 분석에 가장 널리 사용되는 프로그램</a:t>
            </a:r>
            <a:endParaRPr lang="en-US" altLang="ko-KR" sz="1800" b="0" dirty="0">
              <a:latin typeface="나눔고딕" panose="020D0604000000000000" pitchFamily="50" charset="-127"/>
            </a:endParaRPr>
          </a:p>
          <a:p>
            <a:pPr lvl="1"/>
            <a:r>
              <a:rPr lang="en-US" altLang="ko-KR" sz="1800" b="0" dirty="0">
                <a:latin typeface="나눔고딕" panose="020D0604000000000000" pitchFamily="50" charset="-127"/>
              </a:rPr>
              <a:t>Windows,</a:t>
            </a:r>
            <a:r>
              <a:rPr lang="ko-KR" altLang="en-US" sz="1800" b="0" dirty="0">
                <a:latin typeface="나눔고딕" panose="020D0604000000000000" pitchFamily="50" charset="-127"/>
              </a:rPr>
              <a:t> </a:t>
            </a:r>
            <a:r>
              <a:rPr lang="en-US" altLang="ko-KR" sz="1800" b="0" dirty="0">
                <a:latin typeface="나눔고딕" panose="020D0604000000000000" pitchFamily="50" charset="-127"/>
              </a:rPr>
              <a:t>Linux,</a:t>
            </a:r>
            <a:r>
              <a:rPr lang="ko-KR" altLang="en-US" sz="1800" b="0" dirty="0">
                <a:latin typeface="나눔고딕" panose="020D0604000000000000" pitchFamily="50" charset="-127"/>
              </a:rPr>
              <a:t> </a:t>
            </a:r>
            <a:r>
              <a:rPr lang="en-US" altLang="ko-KR" sz="1800" b="0" dirty="0">
                <a:latin typeface="나눔고딕" panose="020D0604000000000000" pitchFamily="50" charset="-127"/>
              </a:rPr>
              <a:t>Mac</a:t>
            </a:r>
            <a:r>
              <a:rPr lang="ko-KR" altLang="en-US" sz="1800" b="0" dirty="0">
                <a:latin typeface="나눔고딕" panose="020D0604000000000000" pitchFamily="50" charset="-127"/>
              </a:rPr>
              <a:t> 등 다양한 </a:t>
            </a:r>
            <a:r>
              <a:rPr lang="en-US" altLang="ko-KR" sz="1800" b="0" dirty="0">
                <a:latin typeface="나눔고딕" panose="020D0604000000000000" pitchFamily="50" charset="-127"/>
              </a:rPr>
              <a:t>OS </a:t>
            </a:r>
            <a:r>
              <a:rPr lang="ko-KR" altLang="en-US" sz="1800" b="0" dirty="0">
                <a:latin typeface="나눔고딕" panose="020D0604000000000000" pitchFamily="50" charset="-127"/>
              </a:rPr>
              <a:t>호환 가능</a:t>
            </a:r>
            <a:endParaRPr lang="en-US" altLang="ko-KR" sz="1800" b="0" dirty="0">
              <a:latin typeface="나눔고딕" panose="020D0604000000000000" pitchFamily="50" charset="-127"/>
            </a:endParaRPr>
          </a:p>
          <a:p>
            <a:pPr lvl="1"/>
            <a:r>
              <a:rPr lang="en-US" altLang="ko-KR" sz="1800" b="0" i="0" dirty="0">
                <a:effectLst/>
                <a:latin typeface="나눔고딕" panose="020D0604000000000000" pitchFamily="50" charset="-127"/>
              </a:rPr>
              <a:t>Live Capture </a:t>
            </a:r>
            <a:r>
              <a:rPr lang="ko-KR" altLang="en-US" sz="1800" b="0" i="0" dirty="0">
                <a:effectLst/>
                <a:latin typeface="나눔고딕" panose="020D0604000000000000" pitchFamily="50" charset="-127"/>
              </a:rPr>
              <a:t>및 </a:t>
            </a:r>
            <a:r>
              <a:rPr lang="en-US" altLang="ko-KR" sz="1800" b="0" i="0" dirty="0">
                <a:effectLst/>
                <a:latin typeface="나눔고딕" panose="020D0604000000000000" pitchFamily="50" charset="-127"/>
              </a:rPr>
              <a:t>Offline </a:t>
            </a:r>
            <a:r>
              <a:rPr lang="ko-KR" altLang="en-US" sz="1800" b="0" i="0" dirty="0">
                <a:effectLst/>
                <a:latin typeface="나눔고딕" panose="020D0604000000000000" pitchFamily="50" charset="-127"/>
              </a:rPr>
              <a:t>분석 가능</a:t>
            </a:r>
            <a:endParaRPr lang="en-US" altLang="ko-KR" sz="1800" b="0" i="0" dirty="0">
              <a:effectLst/>
              <a:latin typeface="나눔고딕" panose="020D0604000000000000" pitchFamily="50" charset="-127"/>
            </a:endParaRPr>
          </a:p>
          <a:p>
            <a:pPr lvl="1"/>
            <a:r>
              <a:rPr lang="ko-KR" altLang="en-US" sz="1800" b="0" dirty="0">
                <a:latin typeface="나눔고딕" panose="020D0604000000000000" pitchFamily="50" charset="-127"/>
              </a:rPr>
              <a:t>암호화된 패킷 분석 가능</a:t>
            </a:r>
            <a:endParaRPr lang="en-US" altLang="ko-KR" sz="1800" b="0" dirty="0">
              <a:latin typeface="나눔고딕" panose="020D0604000000000000" pitchFamily="50" charset="-127"/>
            </a:endParaRPr>
          </a:p>
          <a:p>
            <a:pPr lvl="1"/>
            <a:r>
              <a:rPr lang="ko-KR" altLang="en-US" sz="1800" b="0" i="0" dirty="0">
                <a:effectLst/>
                <a:latin typeface="나눔고딕" panose="020D0604000000000000" pitchFamily="50" charset="-127"/>
              </a:rPr>
              <a:t>필터링 가능 </a:t>
            </a:r>
            <a:r>
              <a:rPr lang="en-US" altLang="ko-KR" sz="1800" b="0" i="0" dirty="0">
                <a:effectLst/>
                <a:latin typeface="나눔고딕" panose="020D0604000000000000" pitchFamily="50" charset="-127"/>
              </a:rPr>
              <a:t>- </a:t>
            </a:r>
            <a:r>
              <a:rPr lang="ko-KR" altLang="en-US" sz="1800" b="0" i="0" dirty="0">
                <a:effectLst/>
                <a:latin typeface="나눔고딕" panose="020D0604000000000000" pitchFamily="50" charset="-127"/>
              </a:rPr>
              <a:t>원하는 패킷만 캡처 가능</a:t>
            </a:r>
            <a:endParaRPr lang="en-US" altLang="ko-KR" sz="1800" b="0" i="0" dirty="0">
              <a:effectLst/>
              <a:latin typeface="나눔고딕" panose="020D0604000000000000" pitchFamily="50" charset="-127"/>
            </a:endParaRPr>
          </a:p>
          <a:p>
            <a:pPr lvl="1"/>
            <a:r>
              <a:rPr lang="ko-KR" altLang="en-US" sz="1800" b="0" i="0" dirty="0">
                <a:effectLst/>
                <a:latin typeface="나눔고딕" panose="020D0604000000000000" pitchFamily="50" charset="-127"/>
              </a:rPr>
              <a:t>강력하고 쉬운 사용법때문에 </a:t>
            </a:r>
            <a:r>
              <a:rPr lang="ko-KR" altLang="en-US" sz="1800" b="0" i="0" dirty="0" err="1">
                <a:effectLst/>
                <a:latin typeface="나눔고딕" panose="020D0604000000000000" pitchFamily="50" charset="-127"/>
              </a:rPr>
              <a:t>해킹뿐만</a:t>
            </a:r>
            <a:r>
              <a:rPr lang="ko-KR" altLang="en-US" sz="1800" b="0" i="0" dirty="0">
                <a:effectLst/>
                <a:latin typeface="나눔고딕" panose="020D0604000000000000" pitchFamily="50" charset="-127"/>
              </a:rPr>
              <a:t> 아니라 보안 취약점 분석</a:t>
            </a:r>
            <a:r>
              <a:rPr lang="en-US" altLang="ko-KR" sz="1800" b="0" i="0" dirty="0">
                <a:effectLst/>
                <a:latin typeface="나눔고딕" panose="020D0604000000000000" pitchFamily="50" charset="-127"/>
              </a:rPr>
              <a:t>, </a:t>
            </a:r>
            <a:r>
              <a:rPr lang="ko-KR" altLang="en-US" sz="1800" b="0" i="0" dirty="0">
                <a:effectLst/>
                <a:latin typeface="나눔고딕" panose="020D0604000000000000" pitchFamily="50" charset="-127"/>
              </a:rPr>
              <a:t>보안 컨설팅</a:t>
            </a:r>
            <a:r>
              <a:rPr lang="en-US" altLang="ko-KR" sz="1800" b="0" i="0" dirty="0">
                <a:effectLst/>
                <a:latin typeface="나눔고딕" panose="020D0604000000000000" pitchFamily="50" charset="-127"/>
              </a:rPr>
              <a:t>, </a:t>
            </a:r>
            <a:r>
              <a:rPr lang="ko-KR" altLang="en-US" sz="1800" b="0" i="0" dirty="0">
                <a:effectLst/>
                <a:latin typeface="나눔고딕" panose="020D0604000000000000" pitchFamily="50" charset="-127"/>
              </a:rPr>
              <a:t>개인정보 영향평가 등 여러 </a:t>
            </a:r>
            <a:r>
              <a:rPr lang="ko-KR" altLang="en-US" sz="1800" b="0" i="0" dirty="0" err="1">
                <a:effectLst/>
                <a:latin typeface="나눔고딕" panose="020D0604000000000000" pitchFamily="50" charset="-127"/>
              </a:rPr>
              <a:t>분야들에서</a:t>
            </a:r>
            <a:r>
              <a:rPr lang="ko-KR" altLang="en-US" sz="1800" b="0" i="0" dirty="0">
                <a:effectLst/>
                <a:latin typeface="나눔고딕" panose="020D0604000000000000" pitchFamily="50" charset="-127"/>
              </a:rPr>
              <a:t> 폭 넓게 사용</a:t>
            </a:r>
            <a:r>
              <a:rPr lang="ko-KR" altLang="en-US" sz="1800" b="0" dirty="0">
                <a:latin typeface="나눔고딕" panose="020D0604000000000000" pitchFamily="50" charset="-127"/>
              </a:rPr>
              <a:t>됨</a:t>
            </a:r>
            <a:endParaRPr lang="en-US" altLang="ko-KR" sz="1800" b="0" dirty="0">
              <a:latin typeface="나눔고딕" panose="020D0604000000000000" pitchFamily="50" charset="-127"/>
            </a:endParaRPr>
          </a:p>
          <a:p>
            <a:pPr lvl="1"/>
            <a:endParaRPr lang="ko-KR" altLang="en-US" b="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C7118D-83B7-FC53-2334-7A35DA78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와이어샤크</a:t>
            </a:r>
            <a:r>
              <a:rPr lang="ko-KR" altLang="en-US" dirty="0"/>
              <a:t> </a:t>
            </a:r>
            <a:r>
              <a:rPr lang="en-US" altLang="ko-KR" dirty="0"/>
              <a:t>(Wireshark)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BBCEF-4CAB-DE1E-E77D-1DB3EB3EE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0C73B8A3-FA0F-4980-AFB4-72F66BC729FC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22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63204E-8CC4-CE5B-DA92-4CC8BA1B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와이어샤크</a:t>
            </a:r>
            <a:r>
              <a:rPr lang="ko-KR" altLang="en-US" dirty="0"/>
              <a:t> </a:t>
            </a:r>
            <a:r>
              <a:rPr lang="en-US" altLang="ko-KR" dirty="0"/>
              <a:t>(Wireshark) 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C703CF-F8B5-E3EA-5A2A-B7CD8EB47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55365C-47D3-1E9F-A59E-D8E751ACB538}"/>
              </a:ext>
            </a:extLst>
          </p:cNvPr>
          <p:cNvGrpSpPr/>
          <p:nvPr/>
        </p:nvGrpSpPr>
        <p:grpSpPr>
          <a:xfrm>
            <a:off x="1331640" y="1491630"/>
            <a:ext cx="6480720" cy="2557894"/>
            <a:chOff x="1043608" y="1329181"/>
            <a:chExt cx="6480720" cy="25578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16E334E-F2BE-9933-67F3-5DFA33B45C17}"/>
                </a:ext>
              </a:extLst>
            </p:cNvPr>
            <p:cNvSpPr/>
            <p:nvPr/>
          </p:nvSpPr>
          <p:spPr>
            <a:xfrm>
              <a:off x="1043608" y="1635646"/>
              <a:ext cx="1440160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99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9964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Client</a:t>
              </a:r>
              <a:endParaRPr lang="ko-KR" altLang="en-US" dirty="0">
                <a:solidFill>
                  <a:srgbClr val="B9964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698AD1A-1172-4E8A-5D22-8095BFDEA482}"/>
                </a:ext>
              </a:extLst>
            </p:cNvPr>
            <p:cNvSpPr/>
            <p:nvPr/>
          </p:nvSpPr>
          <p:spPr>
            <a:xfrm>
              <a:off x="6084168" y="1635646"/>
              <a:ext cx="1440160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99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9964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</a:t>
              </a:r>
              <a:endParaRPr lang="ko-KR" altLang="en-US" dirty="0">
                <a:solidFill>
                  <a:srgbClr val="B9964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27859C12-FB03-6939-CC15-568C5C4787AC}"/>
                </a:ext>
              </a:extLst>
            </p:cNvPr>
            <p:cNvSpPr/>
            <p:nvPr/>
          </p:nvSpPr>
          <p:spPr>
            <a:xfrm>
              <a:off x="2843808" y="1851670"/>
              <a:ext cx="2808312" cy="72008"/>
            </a:xfrm>
            <a:prstGeom prst="rightArrow">
              <a:avLst/>
            </a:prstGeom>
            <a:ln>
              <a:solidFill>
                <a:srgbClr val="B99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8EDB0960-8022-28DE-4BEE-1C4C2183707C}"/>
                </a:ext>
              </a:extLst>
            </p:cNvPr>
            <p:cNvSpPr/>
            <p:nvPr/>
          </p:nvSpPr>
          <p:spPr>
            <a:xfrm rot="10800000">
              <a:off x="2843808" y="2535746"/>
              <a:ext cx="2808312" cy="72008"/>
            </a:xfrm>
            <a:prstGeom prst="rightArrow">
              <a:avLst/>
            </a:prstGeom>
            <a:ln>
              <a:solidFill>
                <a:srgbClr val="B99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DFD9CD-50C8-9CAC-3503-1FCDC954558A}"/>
                </a:ext>
              </a:extLst>
            </p:cNvPr>
            <p:cNvSpPr txBox="1"/>
            <p:nvPr/>
          </p:nvSpPr>
          <p:spPr>
            <a:xfrm>
              <a:off x="2921607" y="1329181"/>
              <a:ext cx="2652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Request (“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네이버 검색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”)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614442-1063-8EE4-865C-CEA0EAD6534A}"/>
                </a:ext>
              </a:extLst>
            </p:cNvPr>
            <p:cNvSpPr txBox="1"/>
            <p:nvPr/>
          </p:nvSpPr>
          <p:spPr>
            <a:xfrm>
              <a:off x="3661393" y="2125915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Response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D66EFBB-A9A6-A366-BC12-F24B1628968A}"/>
                </a:ext>
              </a:extLst>
            </p:cNvPr>
            <p:cNvSpPr/>
            <p:nvPr/>
          </p:nvSpPr>
          <p:spPr>
            <a:xfrm>
              <a:off x="4834535" y="1698513"/>
              <a:ext cx="313529" cy="1224136"/>
            </a:xfrm>
            <a:prstGeom prst="ellipse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0" name="Picture 6" descr="wireshark에 대한 이미지 검색결과">
              <a:extLst>
                <a:ext uri="{FF2B5EF4-FFF2-40B4-BE49-F238E27FC236}">
                  <a16:creationId xmlns:a16="http://schemas.microsoft.com/office/drawing/2014/main" id="{C8C80273-E104-C186-1CD5-C214DD676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8757" y="2941991"/>
              <a:ext cx="945084" cy="945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0AEB1A93-69E3-47A0-BD23-96B4269CE397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06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F8B00C9-3985-4E50-2D65-7DB01FCC2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altLang="ko-KR" sz="2400" i="0" dirty="0">
                <a:effectLst/>
                <a:latin typeface="나눔고딕" panose="020D0604000000000000" pitchFamily="50" charset="-127"/>
              </a:rPr>
              <a:t>Wireshark</a:t>
            </a:r>
            <a:r>
              <a:rPr lang="ko-KR" altLang="en-US" dirty="0">
                <a:latin typeface="나눔고딕" panose="020D0604000000000000" pitchFamily="50" charset="-127"/>
              </a:rPr>
              <a:t>를 사용하여 </a:t>
            </a:r>
            <a:r>
              <a:rPr lang="ko-KR" altLang="en-US" sz="2400" i="0" dirty="0">
                <a:effectLst/>
                <a:latin typeface="나눔고딕" panose="020D0604000000000000" pitchFamily="50" charset="-127"/>
              </a:rPr>
              <a:t>네트워크로 </a:t>
            </a:r>
            <a:r>
              <a:rPr lang="ko-KR" altLang="en-US" dirty="0">
                <a:latin typeface="나눔고딕" panose="020D0604000000000000" pitchFamily="50" charset="-127"/>
              </a:rPr>
              <a:t>전송되는</a:t>
            </a:r>
            <a:r>
              <a:rPr lang="ko-KR" altLang="en-US" sz="2400" i="0" dirty="0">
                <a:effectLst/>
                <a:latin typeface="나눔고딕" panose="020D0604000000000000" pitchFamily="50" charset="-127"/>
              </a:rPr>
              <a:t> 패킷</a:t>
            </a:r>
            <a:r>
              <a:rPr lang="en-US" altLang="ko-KR" sz="2400" i="0" dirty="0">
                <a:effectLst/>
                <a:latin typeface="나눔고딕" panose="020D0604000000000000" pitchFamily="50" charset="-127"/>
              </a:rPr>
              <a:t>(</a:t>
            </a:r>
            <a:r>
              <a:rPr lang="ko-KR" altLang="en-US" sz="2400" i="0" dirty="0">
                <a:effectLst/>
                <a:latin typeface="나눔고딕" panose="020D0604000000000000" pitchFamily="50" charset="-127"/>
              </a:rPr>
              <a:t>네트워크상의 데이터</a:t>
            </a:r>
            <a:r>
              <a:rPr lang="en-US" altLang="ko-KR" sz="2400" i="0" dirty="0">
                <a:effectLst/>
                <a:latin typeface="나눔고딕" panose="020D0604000000000000" pitchFamily="50" charset="-127"/>
              </a:rPr>
              <a:t>)</a:t>
            </a:r>
            <a:r>
              <a:rPr lang="ko-KR" altLang="en-US" sz="2400" i="0" dirty="0">
                <a:effectLst/>
                <a:latin typeface="나눔고딕" panose="020D0604000000000000" pitchFamily="50" charset="-127"/>
              </a:rPr>
              <a:t>을 수신 및 저장</a:t>
            </a:r>
            <a:endParaRPr lang="en-US" altLang="ko-KR" sz="2400" i="0" dirty="0">
              <a:effectLst/>
              <a:latin typeface="나눔고딕" panose="020D0604000000000000" pitchFamily="50" charset="-127"/>
            </a:endParaRPr>
          </a:p>
          <a:p>
            <a:pPr lvl="1"/>
            <a:r>
              <a:rPr lang="en-US" altLang="ko-KR" b="0" i="0" dirty="0">
                <a:effectLst/>
                <a:latin typeface="나눔고딕" panose="020D0604000000000000" pitchFamily="50" charset="-127"/>
              </a:rPr>
              <a:t>PCAP</a:t>
            </a:r>
            <a:r>
              <a:rPr lang="ko-KR" altLang="en-US" b="0" i="0" dirty="0">
                <a:effectLst/>
                <a:latin typeface="나눔고딕" panose="020D0604000000000000" pitchFamily="50" charset="-127"/>
              </a:rPr>
              <a:t>이라는 포맷으로 파일을 저장</a:t>
            </a:r>
          </a:p>
          <a:p>
            <a:pPr lvl="1"/>
            <a:r>
              <a:rPr lang="en-US" altLang="ko-KR" b="0" i="0" dirty="0">
                <a:effectLst/>
                <a:latin typeface="나눔고딕" panose="020D0604000000000000" pitchFamily="50" charset="-127"/>
              </a:rPr>
              <a:t>PCAP </a:t>
            </a:r>
            <a:r>
              <a:rPr lang="ko-KR" altLang="en-US" b="0" i="0" dirty="0">
                <a:effectLst/>
                <a:latin typeface="나눔고딕" panose="020D0604000000000000" pitchFamily="50" charset="-127"/>
              </a:rPr>
              <a:t>은 </a:t>
            </a:r>
            <a:r>
              <a:rPr lang="en-US" altLang="ko-KR" b="0" i="0" dirty="0">
                <a:effectLst/>
                <a:latin typeface="나눔고딕" panose="020D0604000000000000" pitchFamily="50" charset="-127"/>
              </a:rPr>
              <a:t>Packet Capture</a:t>
            </a:r>
            <a:r>
              <a:rPr lang="ko-KR" altLang="en-US" b="0" i="0" dirty="0">
                <a:effectLst/>
                <a:latin typeface="나눔고딕" panose="020D0604000000000000" pitchFamily="50" charset="-127"/>
              </a:rPr>
              <a:t>의 약자로 네트워크 트래픽을 캡처하는 </a:t>
            </a:r>
            <a:r>
              <a:rPr lang="en-US" altLang="ko-KR" b="0" i="0" dirty="0">
                <a:effectLst/>
                <a:latin typeface="나눔고딕" panose="020D0604000000000000" pitchFamily="50" charset="-127"/>
              </a:rPr>
              <a:t>API</a:t>
            </a:r>
            <a:r>
              <a:rPr lang="ko-KR" altLang="en-US" b="0" i="0" dirty="0">
                <a:effectLst/>
                <a:latin typeface="나눔고딕" panose="020D0604000000000000" pitchFamily="50" charset="-127"/>
              </a:rPr>
              <a:t>구성</a:t>
            </a:r>
          </a:p>
          <a:p>
            <a:pPr lvl="1"/>
            <a:r>
              <a:rPr lang="en-US" altLang="ko-KR" b="0" i="0" dirty="0">
                <a:effectLst/>
                <a:latin typeface="나눔고딕" panose="020D0604000000000000" pitchFamily="50" charset="-127"/>
              </a:rPr>
              <a:t>Wireshark</a:t>
            </a:r>
            <a:r>
              <a:rPr lang="ko-KR" altLang="en-US" b="0" i="0" dirty="0">
                <a:effectLst/>
                <a:latin typeface="나눔고딕" panose="020D0604000000000000" pitchFamily="50" charset="-127"/>
              </a:rPr>
              <a:t>는 자체 프로그램으로 네트워크 트래픽을 캡처하는 것이 아니고</a:t>
            </a:r>
            <a:r>
              <a:rPr lang="en-US" altLang="ko-KR" b="0" i="0" dirty="0">
                <a:effectLst/>
                <a:latin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</a:rPr>
              <a:t>운영체제에서 지원하는 캡처 라이브러리를 이용하여 수집</a:t>
            </a:r>
            <a:endParaRPr lang="en-US" altLang="ko-KR" b="0" i="0" dirty="0">
              <a:effectLst/>
              <a:latin typeface="나눔고딕" panose="020D0604000000000000" pitchFamily="50" charset="-127"/>
            </a:endParaRPr>
          </a:p>
          <a:p>
            <a:pPr lvl="2"/>
            <a:r>
              <a:rPr lang="ko-KR" altLang="en-US" b="0" i="0" dirty="0">
                <a:solidFill>
                  <a:srgbClr val="B9964F"/>
                </a:solidFill>
                <a:effectLst/>
                <a:latin typeface="나눔고딕" panose="020D0604000000000000" pitchFamily="50" charset="-127"/>
              </a:rPr>
              <a:t>유닉스 </a:t>
            </a:r>
            <a:r>
              <a:rPr lang="en-US" altLang="ko-KR" b="0" i="0" dirty="0">
                <a:solidFill>
                  <a:srgbClr val="B9964F"/>
                </a:solidFill>
                <a:effectLst/>
                <a:latin typeface="나눔고딕" panose="020D0604000000000000" pitchFamily="50" charset="-127"/>
              </a:rPr>
              <a:t>: </a:t>
            </a:r>
            <a:r>
              <a:rPr lang="en-US" altLang="ko-KR" b="0" i="0" dirty="0" err="1">
                <a:solidFill>
                  <a:srgbClr val="B9964F"/>
                </a:solidFill>
                <a:effectLst/>
                <a:latin typeface="나눔고딕" panose="020D0604000000000000" pitchFamily="50" charset="-127"/>
              </a:rPr>
              <a:t>libpcap</a:t>
            </a:r>
            <a:endParaRPr lang="ko-KR" altLang="en-US" b="0" i="0" dirty="0">
              <a:solidFill>
                <a:srgbClr val="B9964F"/>
              </a:solidFill>
              <a:effectLst/>
              <a:latin typeface="나눔고딕" panose="020D0604000000000000" pitchFamily="50" charset="-127"/>
            </a:endParaRPr>
          </a:p>
          <a:p>
            <a:pPr lvl="2"/>
            <a:r>
              <a:rPr lang="ko-KR" altLang="en-US" b="0" i="0" dirty="0">
                <a:solidFill>
                  <a:srgbClr val="B9964F"/>
                </a:solidFill>
                <a:effectLst/>
                <a:latin typeface="나눔고딕" panose="020D0604000000000000" pitchFamily="50" charset="-127"/>
              </a:rPr>
              <a:t>윈도우 </a:t>
            </a:r>
            <a:r>
              <a:rPr lang="en-US" altLang="ko-KR" b="0" i="0" dirty="0">
                <a:solidFill>
                  <a:srgbClr val="B9964F"/>
                </a:solidFill>
                <a:effectLst/>
                <a:latin typeface="나눔고딕" panose="020D0604000000000000" pitchFamily="50" charset="-127"/>
              </a:rPr>
              <a:t>: </a:t>
            </a:r>
            <a:r>
              <a:rPr lang="en-US" altLang="ko-KR" b="0" i="0" dirty="0" err="1">
                <a:solidFill>
                  <a:srgbClr val="B9964F"/>
                </a:solidFill>
                <a:effectLst/>
                <a:latin typeface="나눔고딕" panose="020D0604000000000000" pitchFamily="50" charset="-127"/>
              </a:rPr>
              <a:t>Winpcap</a:t>
            </a:r>
            <a:endParaRPr lang="ko-KR" altLang="en-US" b="0" i="0" dirty="0">
              <a:solidFill>
                <a:srgbClr val="B9964F"/>
              </a:solidFill>
              <a:effectLst/>
              <a:latin typeface="나눔고딕" panose="020D0604000000000000" pitchFamily="50" charset="-127"/>
            </a:endParaRPr>
          </a:p>
          <a:p>
            <a:endParaRPr lang="ko-KR" altLang="en-US" dirty="0">
              <a:solidFill>
                <a:srgbClr val="B9964F"/>
              </a:solidFill>
              <a:latin typeface="나눔고딕" panose="020D0604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295D91-87AE-3B37-5201-068FCDEF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와이어샤크</a:t>
            </a:r>
            <a:r>
              <a:rPr lang="ko-KR" altLang="en-US" dirty="0"/>
              <a:t> </a:t>
            </a:r>
            <a:r>
              <a:rPr lang="en-US" altLang="ko-KR" dirty="0"/>
              <a:t>(Wireshark) 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BCDFA9-06C1-CF50-758A-4382B492E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B238089A-1A04-40CE-B66C-2F21EB15990D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969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EACFAB3-63D7-4CC1-89B4-BF3D6EB90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</a:rPr>
              <a:t>Wireshark </a:t>
            </a:r>
            <a:r>
              <a:rPr lang="ko-KR" altLang="en-US" dirty="0">
                <a:latin typeface="나눔고딕" panose="020D0604000000000000" pitchFamily="50" charset="-127"/>
              </a:rPr>
              <a:t>설치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</a:rPr>
              <a:t>본인 환경에 적합한 파일 다운로드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lvl="2"/>
            <a:r>
              <a:rPr lang="en-US" altLang="ko-KR" sz="1100" b="0" dirty="0">
                <a:solidFill>
                  <a:srgbClr val="0000FF"/>
                </a:solidFill>
                <a:latin typeface="나눔고딕" panose="020D0604000000000000" pitchFamily="50" charset="-127"/>
              </a:rPr>
              <a:t>(link): </a:t>
            </a:r>
            <a:r>
              <a:rPr lang="de-DE" altLang="ko-KR" sz="1100" b="0" i="0" u="none" strike="noStrike" baseline="0" dirty="0">
                <a:solidFill>
                  <a:srgbClr val="0000FF"/>
                </a:solidFill>
                <a:latin typeface="나눔고딕" panose="020D0604000000000000" pitchFamily="50" charset="-127"/>
              </a:rPr>
              <a:t>https://www.wireshark.org/download.html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439D4F-65B7-41BC-A70E-507E6D2D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와이어샤크</a:t>
            </a:r>
            <a:r>
              <a:rPr lang="ko-KR" altLang="en-US" dirty="0"/>
              <a:t> </a:t>
            </a:r>
            <a:r>
              <a:rPr lang="en-US" altLang="ko-KR" dirty="0"/>
              <a:t>(Wireshark) </a:t>
            </a:r>
            <a:r>
              <a:rPr lang="ko-KR" altLang="en-US" dirty="0"/>
              <a:t>설치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46E232-A999-4FD7-B0B8-BF871CD28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72B4F1-B050-4321-99E4-6384CF47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283718"/>
            <a:ext cx="5245576" cy="2567572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90747DB3-888A-4533-8610-CB1B10B5E355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28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092EF1-6F73-4E97-8E9B-4787D14271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F85A48-9400-443B-B56A-11E03DD4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와이어샤크</a:t>
            </a:r>
            <a:r>
              <a:rPr lang="ko-KR" altLang="en-US" dirty="0"/>
              <a:t> </a:t>
            </a:r>
            <a:r>
              <a:rPr lang="en-US" altLang="ko-KR" dirty="0"/>
              <a:t>(Wireshark) </a:t>
            </a:r>
            <a:r>
              <a:rPr lang="ko-KR" altLang="en-US" dirty="0"/>
              <a:t>설치 </a:t>
            </a:r>
            <a:r>
              <a:rPr lang="en-US" altLang="ko-KR" dirty="0"/>
              <a:t>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C2A156-269C-4079-897B-E891F98AC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04DD8E-FDCB-4A0F-9D39-A97CA71C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347614"/>
            <a:ext cx="4272506" cy="33154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7528DB-4530-4ABE-AD75-3C82D6EE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828" y="1347614"/>
            <a:ext cx="4272506" cy="3315464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FF868B92-27DD-49A0-9A3B-D40848B63C47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48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016F08-0C69-4A2C-A915-EEB60A037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183C86-A696-44C1-B231-02CA40D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와이어샤크</a:t>
            </a:r>
            <a:r>
              <a:rPr lang="ko-KR" altLang="en-US" dirty="0"/>
              <a:t> </a:t>
            </a:r>
            <a:r>
              <a:rPr lang="en-US" altLang="ko-KR" dirty="0"/>
              <a:t>(Wireshark) </a:t>
            </a:r>
            <a:r>
              <a:rPr lang="ko-KR" altLang="en-US" dirty="0"/>
              <a:t>설치 </a:t>
            </a:r>
            <a:r>
              <a:rPr lang="en-US" altLang="ko-KR" dirty="0"/>
              <a:t>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72B75F-C225-4F71-BCB3-9310840FAF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D0833C-5D93-4A85-AAAC-E714B9B6A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560890"/>
            <a:ext cx="4086918" cy="3171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8C9AC0-64C6-4E69-9E97-AD791189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166" y="1560890"/>
            <a:ext cx="4091480" cy="3174988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42496D04-91CA-45EB-9E8B-8DD1ABFF868D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13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8917EC-2508-44F3-BE81-D7D608547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설치 완료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2AB8B4-D1EC-4A37-BAA1-9A1C420F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와이어샤크</a:t>
            </a:r>
            <a:r>
              <a:rPr lang="ko-KR" altLang="en-US" dirty="0"/>
              <a:t> </a:t>
            </a:r>
            <a:r>
              <a:rPr lang="en-US" altLang="ko-KR" dirty="0"/>
              <a:t>(Wireshark) </a:t>
            </a:r>
            <a:r>
              <a:rPr lang="ko-KR" altLang="en-US" dirty="0"/>
              <a:t>설치 </a:t>
            </a:r>
            <a:r>
              <a:rPr lang="en-US" altLang="ko-KR" dirty="0"/>
              <a:t>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6E074-9441-4DD9-8A1F-5E88F2D5EE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268915-E1B6-4F79-90E9-9DF972F2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953" y="1491630"/>
            <a:ext cx="4458093" cy="3459480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D29C549-4EDE-440C-944C-3E94DC9E3B80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4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7BA1A9-965E-4D14-A87D-02252EBCC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Wieshark </a:t>
            </a:r>
            <a:r>
              <a:rPr lang="ko-KR" altLang="en-US"/>
              <a:t>실행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4FC858-FA44-422D-82A7-DEEAC186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와이어샤크</a:t>
            </a:r>
            <a:r>
              <a:rPr lang="ko-KR" altLang="en-US" dirty="0"/>
              <a:t> </a:t>
            </a:r>
            <a:r>
              <a:rPr lang="en-US" altLang="ko-KR" dirty="0"/>
              <a:t>(Wireshark) </a:t>
            </a:r>
            <a:r>
              <a:rPr lang="ko-KR" altLang="en-US" dirty="0"/>
              <a:t>실행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998398-6DCF-4345-AF62-E1D8A37822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7A7238-8DA0-4424-A7B7-96C1FF4E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398196"/>
            <a:ext cx="4865831" cy="3765842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13C435A5-8585-4F5B-A68F-74D3B8A97E19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83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5E7D87-03B5-41FC-8444-F163A9FD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Wireshark </a:t>
            </a:r>
            <a:r>
              <a:rPr lang="ko-KR" altLang="en-US" dirty="0"/>
              <a:t>패킷 캡처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F08E2A-4453-4D1F-A34F-D4A7323C40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E7EC45-12EE-1C58-8238-AB6D9E75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2" y="629550"/>
            <a:ext cx="7956376" cy="4297271"/>
          </a:xfrm>
          <a:prstGeom prst="rect">
            <a:avLst/>
          </a:prstGeom>
        </p:spPr>
      </p:pic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F94DAFBD-6BD4-486E-9315-858A7EEE32E1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305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92965"/>
            <a:ext cx="9144000" cy="4142075"/>
          </a:xfrm>
          <a:prstGeom prst="rect">
            <a:avLst/>
          </a:prstGeom>
          <a:solidFill>
            <a:srgbClr val="C6A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Calibri" panose="020F0502020204030204" pitchFamily="34" charset="0"/>
                <a:ea typeface="나눔고딕" panose="020D0604000000000000" pitchFamily="50" charset="-127"/>
              </a:rPr>
              <a:t> </a:t>
            </a:r>
            <a:endParaRPr lang="ko-KR" altLang="en-US" dirty="0">
              <a:latin typeface="Calibri" panose="020F0502020204030204" pitchFamily="34" charset="0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-20538"/>
            <a:ext cx="9144000" cy="102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15926" y="-1922368"/>
            <a:ext cx="112147" cy="59611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3528" y="135672"/>
            <a:ext cx="20681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800" b="1" spc="-150" dirty="0">
                <a:solidFill>
                  <a:srgbClr val="C6A86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Contents</a:t>
            </a:r>
            <a:endParaRPr lang="ko-KR" altLang="en-US" sz="3800" b="1" spc="-150" dirty="0">
              <a:solidFill>
                <a:srgbClr val="C6A86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rot="10800000">
            <a:off x="1043609" y="1012054"/>
            <a:ext cx="144016" cy="92321"/>
          </a:xfrm>
          <a:prstGeom prst="triangle">
            <a:avLst/>
          </a:prstGeom>
          <a:solidFill>
            <a:schemeClr val="bg1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latin typeface="Calibri" panose="020F0502020204030204" pitchFamily="34" charset="0"/>
              <a:ea typeface="나눔고딕" panose="020D0604000000000000" pitchFamily="50" charset="-127"/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107504" y="1349808"/>
            <a:ext cx="9036496" cy="337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실습</a:t>
            </a:r>
            <a:endParaRPr lang="en-US" altLang="ko-KR" sz="1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Traceroute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Wireshark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과제</a:t>
            </a:r>
            <a:endParaRPr lang="en-US" altLang="ko-KR" sz="1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Questions</a:t>
            </a:r>
            <a:r>
              <a:rPr lang="ko-KR" altLang="en-US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답 적어서 보고서 제출</a:t>
            </a:r>
            <a:endParaRPr lang="en-US" altLang="ko-KR" sz="1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TLS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TLS overview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TLS handshake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TLS other parts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4C70C5B0-92C8-42F7-8BDD-C40DA04E1361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98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E162A83-E9DD-4A8A-EA3E-10BCB6585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필터링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303C9ED-AC27-C977-40BC-43EB841D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Wireshark </a:t>
            </a:r>
            <a:r>
              <a:rPr lang="ko-KR" altLang="en-US" dirty="0"/>
              <a:t>필터링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D621C-40D8-16CE-0983-B0BC99E6EB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BEEE84-AAF5-E773-7F54-49EAA4C8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375"/>
            <a:ext cx="9144000" cy="2190750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A26C917C-4263-464E-8302-A74351334A70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66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6639D9-A1B9-24EA-DE0D-7F92C13253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Source IP </a:t>
            </a:r>
            <a:r>
              <a:rPr lang="ko-KR" altLang="en-US" dirty="0"/>
              <a:t>필터링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219FB2-C696-9B0A-D946-8255080D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Wireshark </a:t>
            </a:r>
            <a:r>
              <a:rPr lang="ko-KR" altLang="en-US" dirty="0"/>
              <a:t>필터링 </a:t>
            </a:r>
            <a:r>
              <a:rPr lang="en-US" altLang="ko-KR" dirty="0"/>
              <a:t>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CE5645-2B1A-E2FD-697D-36BD716CC4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5DA917-EF21-9920-B31C-F8DFFF690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039"/>
            <a:ext cx="9144000" cy="2201422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F06DF252-1139-4ADB-B285-27E13168D1C6}"/>
              </a:ext>
            </a:extLst>
          </p:cNvPr>
          <p:cNvSpPr txBox="1">
            <a:spLocks/>
          </p:cNvSpPr>
          <p:nvPr/>
        </p:nvSpPr>
        <p:spPr>
          <a:xfrm>
            <a:off x="314325" y="474538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283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985B817-27B2-595A-9A65-B7F02B1D0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TCP port </a:t>
            </a:r>
            <a:r>
              <a:rPr lang="ko-KR" altLang="en-US" dirty="0"/>
              <a:t>필터링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48F8A6-4844-45D9-166D-8B4096A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Wireshark </a:t>
            </a:r>
            <a:r>
              <a:rPr lang="ko-KR" altLang="en-US" dirty="0"/>
              <a:t>필터링 </a:t>
            </a:r>
            <a:r>
              <a:rPr lang="en-US" altLang="ko-KR" dirty="0"/>
              <a:t>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3E53E-26D4-1696-3590-1F35C993FB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C5E731-FAE1-4EDA-60E5-F48CDFCF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863"/>
            <a:ext cx="9144000" cy="1029773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35E1704F-7474-42E1-A519-A94E6FFA80E4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94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9980BC9-076D-8BBE-5846-B79AAEBA5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TCP source port </a:t>
            </a:r>
            <a:r>
              <a:rPr lang="ko-KR" altLang="en-US" dirty="0"/>
              <a:t>필터링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5EFA9BE-378A-F2A0-9501-FB81353A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Wireshark </a:t>
            </a:r>
            <a:r>
              <a:rPr lang="ko-KR" altLang="en-US" dirty="0"/>
              <a:t>필터링 </a:t>
            </a:r>
            <a:r>
              <a:rPr lang="en-US" altLang="ko-KR" dirty="0"/>
              <a:t>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9AFD37-BD3C-3379-080B-4FE04DC883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7511B4-1C2D-8094-CCCA-FC891271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3137"/>
            <a:ext cx="9144000" cy="657225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27BA90BC-686C-4D4A-9E1A-EAEFF881D79A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455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FC96DB-F00E-3D16-1E14-B92FFC5440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혼합 사용 </a:t>
            </a:r>
            <a:r>
              <a:rPr lang="en-US" altLang="ko-KR" dirty="0"/>
              <a:t>(and, or)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46EA79-6625-8C77-F5BD-D8DD2DF0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Wireshark </a:t>
            </a:r>
            <a:r>
              <a:rPr lang="ko-KR" altLang="en-US" dirty="0"/>
              <a:t>필터링 </a:t>
            </a:r>
            <a:r>
              <a:rPr lang="en-US" altLang="ko-KR" dirty="0"/>
              <a:t>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E0D47E-C7E7-CC36-3161-438AF8EC6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40055A-0627-E2D5-657D-9712EC77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" y="1995686"/>
            <a:ext cx="9144000" cy="2166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5C114F-871F-23E2-4842-783C7587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3" y="1877475"/>
            <a:ext cx="9144000" cy="1000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52AD37-3E2A-7219-B58F-44692253C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8" y="4584727"/>
            <a:ext cx="9144000" cy="809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2BD500-54B7-F64D-47F6-45208CFBE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3" y="4443958"/>
            <a:ext cx="9144000" cy="1143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EBFDB-95E5-4234-83E9-0237102CE88E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275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80D81C-3423-5861-DC03-C00468D678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혼합 사용 </a:t>
            </a:r>
            <a:r>
              <a:rPr lang="en-US" altLang="ko-KR" dirty="0"/>
              <a:t>(not)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9D2E2D4-C1FF-5C2C-8057-3D565913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Wireshark </a:t>
            </a:r>
            <a:r>
              <a:rPr lang="ko-KR" altLang="en-US" dirty="0"/>
              <a:t>필터링 </a:t>
            </a:r>
            <a:r>
              <a:rPr lang="en-US" altLang="ko-KR" dirty="0"/>
              <a:t>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63E87-7FCD-4912-3A65-A34A93E06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4BE810-390E-45B5-6575-B19749987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616"/>
            <a:ext cx="9144000" cy="2188267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F5460549-6A28-4BD9-8E99-9391939E87BE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011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6772E34-353F-9818-886A-48E311114E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Apply as Filter (selected) – </a:t>
            </a:r>
            <a:r>
              <a:rPr lang="ko-KR" altLang="en-US" dirty="0"/>
              <a:t>필터링 결과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101B16-9AF8-CDE6-98A8-BD21AEDD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Wireshark </a:t>
            </a:r>
            <a:r>
              <a:rPr lang="ko-KR" altLang="en-US" dirty="0"/>
              <a:t>필터링 </a:t>
            </a:r>
            <a:r>
              <a:rPr lang="en-US" altLang="ko-KR" dirty="0"/>
              <a:t>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0A356F-EC2C-3BC9-D7B7-4B0892260A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386FA8-3D81-AAE1-D99E-F8B67B90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" y="987574"/>
            <a:ext cx="9144000" cy="3639427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293BDACC-58EA-4266-B150-34B559AF8E20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369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F62CD2-72E6-4FE2-80F5-BDF2E87BE7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Layer</a:t>
            </a:r>
            <a:r>
              <a:rPr lang="ko-KR" altLang="en-US" dirty="0"/>
              <a:t>별 전송 단위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36FA71-66EC-4B23-8BBF-C8E96873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OSI 7 Layer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62FD06-9342-408D-A61B-D4BE0CE19A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1026" name="Picture 2" descr="이해하기] OSI 7계층 그리고 TCP/IP 4계층 | STEVEN J. LEE">
            <a:extLst>
              <a:ext uri="{FF2B5EF4-FFF2-40B4-BE49-F238E27FC236}">
                <a16:creationId xmlns:a16="http://schemas.microsoft.com/office/drawing/2014/main" id="{1F55E701-B06F-4B49-BA01-DE03CA1D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51670"/>
            <a:ext cx="7048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50274B-69F5-4C83-AD23-6C9026EFD2EE}"/>
              </a:ext>
            </a:extLst>
          </p:cNvPr>
          <p:cNvSpPr txBox="1"/>
          <p:nvPr/>
        </p:nvSpPr>
        <p:spPr>
          <a:xfrm>
            <a:off x="899592" y="4732338"/>
            <a:ext cx="3836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source: https://www.stevenjlee.net/wp-content/uploads/2020/02/image.png</a:t>
            </a:r>
            <a:endParaRPr lang="ko-KR" altLang="en-US" sz="8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EC80198C-B012-4924-BF12-D6998EB03D10}"/>
              </a:ext>
            </a:extLst>
          </p:cNvPr>
          <p:cNvSpPr txBox="1">
            <a:spLocks/>
          </p:cNvSpPr>
          <p:nvPr/>
        </p:nvSpPr>
        <p:spPr>
          <a:xfrm>
            <a:off x="314325" y="4731990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494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F9B4913-818E-4D86-AD4E-7F4E62ED0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0152" y="1318352"/>
            <a:ext cx="2952328" cy="31687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네트워크에서 통신이 일어나는 과정을 </a:t>
            </a:r>
            <a:r>
              <a:rPr lang="en-US" altLang="ko-KR" sz="1400" dirty="0"/>
              <a:t>7</a:t>
            </a:r>
            <a:r>
              <a:rPr lang="ko-KR" altLang="en-US" sz="1400" dirty="0"/>
              <a:t>단계로 표현</a:t>
            </a:r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통신이 일어나는 과정을 </a:t>
            </a:r>
            <a:br>
              <a:rPr lang="en-US" altLang="ko-KR" sz="1400" dirty="0"/>
            </a:br>
            <a:r>
              <a:rPr lang="ko-KR" altLang="en-US" sz="1400" dirty="0"/>
              <a:t>단계별로 파악 가능</a:t>
            </a:r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송신 시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윗</a:t>
            </a:r>
            <a:r>
              <a:rPr lang="ko-KR" altLang="en-US" sz="1400" dirty="0"/>
              <a:t> 계층에서 헤더를 </a:t>
            </a:r>
            <a:br>
              <a:rPr lang="en-US" altLang="ko-KR" sz="1400" dirty="0"/>
            </a:br>
            <a:r>
              <a:rPr lang="ko-KR" altLang="en-US" sz="1400" dirty="0"/>
              <a:t>붙이면서 </a:t>
            </a:r>
            <a:r>
              <a:rPr lang="ko-KR" altLang="en-US" sz="1400" dirty="0" err="1"/>
              <a:t>아랫</a:t>
            </a:r>
            <a:r>
              <a:rPr lang="ko-KR" altLang="en-US" sz="1400" dirty="0"/>
              <a:t> 계층으로 </a:t>
            </a:r>
            <a:br>
              <a:rPr lang="en-US" altLang="ko-KR" sz="1400" dirty="0"/>
            </a:br>
            <a:r>
              <a:rPr lang="ko-KR" altLang="en-US" sz="1400" dirty="0"/>
              <a:t>이동하며</a:t>
            </a:r>
            <a:r>
              <a:rPr lang="en-US" altLang="ko-KR" sz="1400" dirty="0"/>
              <a:t>, </a:t>
            </a:r>
            <a:r>
              <a:rPr lang="ko-KR" altLang="en-US" sz="1400" dirty="0"/>
              <a:t>수신 시 헤더를 </a:t>
            </a:r>
            <a:br>
              <a:rPr lang="en-US" altLang="ko-KR" sz="1400" dirty="0"/>
            </a:br>
            <a:r>
              <a:rPr lang="ko-KR" altLang="en-US" sz="1400" dirty="0"/>
              <a:t>분리하면서 </a:t>
            </a:r>
            <a:r>
              <a:rPr lang="ko-KR" altLang="en-US" sz="1400" dirty="0" err="1"/>
              <a:t>윗</a:t>
            </a:r>
            <a:r>
              <a:rPr lang="ko-KR" altLang="en-US" sz="1400" dirty="0"/>
              <a:t> 계층으로 이동</a:t>
            </a:r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헤더는 각 계층에서 필요한 </a:t>
            </a:r>
            <a:br>
              <a:rPr lang="en-US" altLang="ko-KR" sz="1400" dirty="0"/>
            </a:br>
            <a:r>
              <a:rPr lang="ko-KR" altLang="en-US" sz="1400" dirty="0"/>
              <a:t>정보들이 들어있음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1F2B28D-F46D-4342-A5C7-4ED1E780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OSI 7 Layer 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37239F-F910-459E-9A0F-33C115D77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2050" name="Picture 2" descr="OSI 7 계층">
            <a:extLst>
              <a:ext uri="{FF2B5EF4-FFF2-40B4-BE49-F238E27FC236}">
                <a16:creationId xmlns:a16="http://schemas.microsoft.com/office/drawing/2014/main" id="{76F77EA7-5217-4D83-9D3C-8BA0D038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7" y="1295920"/>
            <a:ext cx="5177513" cy="293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2A3FE-EBCC-4A0B-A1D1-BC6D4FEA70BB}"/>
              </a:ext>
            </a:extLst>
          </p:cNvPr>
          <p:cNvSpPr txBox="1"/>
          <p:nvPr/>
        </p:nvSpPr>
        <p:spPr>
          <a:xfrm>
            <a:off x="314325" y="4227512"/>
            <a:ext cx="29658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source: https://madplay.github.io/post/network-osi-7-layer</a:t>
            </a:r>
            <a:endParaRPr lang="ko-KR" altLang="en-US" sz="8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99C7A5F7-25E9-4907-BE19-0DFFB012DB62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48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E362EC-85F3-4540-B845-86157BF0B1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altLang="ko-KR" dirty="0"/>
              <a:t>Wireshark</a:t>
            </a:r>
            <a:r>
              <a:rPr lang="ko-KR" altLang="en-US" dirty="0"/>
              <a:t>를 통해 각 </a:t>
            </a:r>
            <a:r>
              <a:rPr lang="en-US" altLang="ko-KR" dirty="0"/>
              <a:t>layer</a:t>
            </a:r>
            <a:r>
              <a:rPr lang="ko-KR" altLang="en-US" dirty="0"/>
              <a:t>에서 </a:t>
            </a:r>
            <a:r>
              <a:rPr lang="en-US" altLang="ko-KR" dirty="0"/>
              <a:t>packet header</a:t>
            </a:r>
            <a:r>
              <a:rPr lang="ko-KR" altLang="en-US" dirty="0"/>
              <a:t>에 대한 구조 파악해보자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33368E-D1D8-42F6-B83E-661DBBA8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</a:t>
            </a:r>
            <a:r>
              <a:rPr lang="ko-KR" altLang="en-US" dirty="0"/>
              <a:t>내용 살펴보기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3E430-F656-4CD7-9842-DD39DBCF8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D48B917D-61E5-46AF-8D0C-30749717946A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27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C45DD-8DE8-DC41-81B3-0CB24EC32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구글 </a:t>
            </a:r>
            <a:r>
              <a:rPr lang="en-US" altLang="ko-KR" dirty="0"/>
              <a:t>(google.com)</a:t>
            </a:r>
            <a:r>
              <a:rPr lang="ko-KR" altLang="en-US" dirty="0"/>
              <a:t>에 어떻게 접속할 수 있는지 확인해보기</a:t>
            </a:r>
            <a:endParaRPr lang="en-US" altLang="ko-KR" dirty="0"/>
          </a:p>
          <a:p>
            <a:pPr lvl="1"/>
            <a:r>
              <a:rPr lang="ko-KR" altLang="en-US" dirty="0"/>
              <a:t>시작 메뉴 </a:t>
            </a:r>
            <a:r>
              <a:rPr lang="en-US" altLang="ko-KR" dirty="0"/>
              <a:t>-&gt;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 err="1"/>
              <a:t>cmd</a:t>
            </a:r>
            <a:r>
              <a:rPr lang="ko-KR" altLang="en-US" dirty="0"/>
              <a:t>에서 </a:t>
            </a:r>
            <a:r>
              <a:rPr lang="en-US" altLang="ko-KR" dirty="0"/>
              <a:t>tracert google.com </a:t>
            </a:r>
            <a:r>
              <a:rPr lang="ko-KR" altLang="en-US" dirty="0"/>
              <a:t>입력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9248B-A400-854F-A06E-6B3DD58D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 – traceroute (</a:t>
            </a:r>
            <a:r>
              <a:rPr lang="en-US" altLang="ko-KR" dirty="0" err="1"/>
              <a:t>tracert</a:t>
            </a:r>
            <a:r>
              <a:rPr lang="en-US" altLang="ko-KR" dirty="0"/>
              <a:t>) </a:t>
            </a:r>
            <a:r>
              <a:rPr lang="ko-KR" altLang="en-US" dirty="0"/>
              <a:t>명령어 </a:t>
            </a:r>
            <a:r>
              <a:rPr lang="en-US" altLang="ko-KR" dirty="0"/>
              <a:t>(Cont’d)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F3DB-671F-4D49-828D-A86D9B4BB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393D53-DBE9-4C23-9748-645B7E97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2179186"/>
            <a:ext cx="5400600" cy="2893807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1316B8D-CE14-40F5-A254-275A3174EAB5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840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366AAE1-A5D7-4570-8B74-05A3837A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</a:t>
            </a:r>
            <a:r>
              <a:rPr lang="ko-KR" altLang="en-US" dirty="0"/>
              <a:t>내용 살펴보기 </a:t>
            </a:r>
            <a:r>
              <a:rPr lang="en-US" altLang="ko-KR" dirty="0"/>
              <a:t>(Cont’d)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618E79-A3DE-4ADF-AFE1-458BF8F74D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F64AF1-DC5A-4228-A124-BB1EDECE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544"/>
            <a:ext cx="8043431" cy="43275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91D55F-8721-4169-B64A-788D4934131C}"/>
              </a:ext>
            </a:extLst>
          </p:cNvPr>
          <p:cNvSpPr/>
          <p:nvPr/>
        </p:nvSpPr>
        <p:spPr>
          <a:xfrm>
            <a:off x="35496" y="1851670"/>
            <a:ext cx="54726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42D9A6-AA3C-4661-9F50-F54F733EF368}"/>
              </a:ext>
            </a:extLst>
          </p:cNvPr>
          <p:cNvSpPr/>
          <p:nvPr/>
        </p:nvSpPr>
        <p:spPr>
          <a:xfrm>
            <a:off x="35496" y="3075807"/>
            <a:ext cx="5472608" cy="1928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A33E-9299-4AB1-B3CF-19294A6AEA91}"/>
              </a:ext>
            </a:extLst>
          </p:cNvPr>
          <p:cNvSpPr txBox="1"/>
          <p:nvPr/>
        </p:nvSpPr>
        <p:spPr>
          <a:xfrm>
            <a:off x="5489356" y="2482899"/>
            <a:ext cx="3744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패킷 캡처에서 다음 한 줄이 패킷 한 개</a:t>
            </a:r>
            <a:endParaRPr lang="en-US" altLang="ko-KR" sz="1400" b="1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더블 클릭하거나 </a:t>
            </a:r>
            <a:r>
              <a:rPr lang="ko-KR" altLang="en-US" sz="1400" b="1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아랫</a:t>
            </a:r>
            <a:r>
              <a:rPr lang="ko-KR" altLang="en-US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줄에서 패킷 내용을 </a:t>
            </a:r>
            <a:br>
              <a:rPr lang="en-US" altLang="ko-KR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확인할 수 있음</a:t>
            </a:r>
            <a:endParaRPr lang="en-US" altLang="ko-KR" sz="1400" b="1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하단의 </a:t>
            </a:r>
            <a:r>
              <a:rPr lang="en-US" altLang="ko-KR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 형태와 </a:t>
            </a:r>
            <a:br>
              <a:rPr lang="en-US" altLang="ko-KR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상단의 표현이 같은 내용이므로 </a:t>
            </a:r>
            <a:br>
              <a:rPr lang="en-US" altLang="ko-KR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 볼 것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3E0E6D5-2EB5-4941-9ADA-EECDF13785E7}"/>
              </a:ext>
            </a:extLst>
          </p:cNvPr>
          <p:cNvCxnSpPr>
            <a:cxnSpLocks/>
          </p:cNvCxnSpPr>
          <p:nvPr/>
        </p:nvCxnSpPr>
        <p:spPr>
          <a:xfrm flipH="1">
            <a:off x="2843808" y="3291830"/>
            <a:ext cx="3456384" cy="1080120"/>
          </a:xfrm>
          <a:prstGeom prst="straightConnector1">
            <a:avLst/>
          </a:prstGeom>
          <a:ln>
            <a:solidFill>
              <a:srgbClr val="254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346B9F-92C7-463F-BB34-E8319BEF0917}"/>
              </a:ext>
            </a:extLst>
          </p:cNvPr>
          <p:cNvCxnSpPr>
            <a:cxnSpLocks/>
          </p:cNvCxnSpPr>
          <p:nvPr/>
        </p:nvCxnSpPr>
        <p:spPr>
          <a:xfrm flipH="1" flipV="1">
            <a:off x="2987824" y="3147816"/>
            <a:ext cx="3240360" cy="360038"/>
          </a:xfrm>
          <a:prstGeom prst="straightConnector1">
            <a:avLst/>
          </a:prstGeom>
          <a:ln>
            <a:solidFill>
              <a:srgbClr val="254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B7ECF46-0AFF-4ECA-B166-3B00F6F464E8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63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B96E0B-67D9-8CB6-2144-B70BAAC7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Ethernet header structure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1F0B14-767D-21C1-1FF7-B8B601871E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E8D6A-D743-4F6B-B940-0279E2AEE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08" y="1076356"/>
            <a:ext cx="7467984" cy="3727642"/>
          </a:xfrm>
          <a:prstGeom prst="rect">
            <a:avLst/>
          </a:prstGeom>
        </p:spPr>
      </p:pic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2CC2F40E-FF47-497F-9657-3EABDF250491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761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0B12DA-B35C-A480-7DFF-0AA458EBC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 Wireshark</a:t>
            </a:r>
            <a:r>
              <a:rPr lang="ko-KR" altLang="en-US" dirty="0"/>
              <a:t>로 분석하기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E09FB0-ABE3-9860-08E3-CB92A86D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</a:t>
            </a:r>
            <a:r>
              <a:rPr lang="ko-KR" altLang="en-US" dirty="0"/>
              <a:t> </a:t>
            </a:r>
            <a:r>
              <a:rPr lang="en-US" altLang="ko-KR" dirty="0"/>
              <a:t>header structure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8651FA-B896-4C74-D37C-6E3949F01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1026" name="Picture 2" descr="TCP의 기능 및 전송 프레임 구조 특성">
            <a:extLst>
              <a:ext uri="{FF2B5EF4-FFF2-40B4-BE49-F238E27FC236}">
                <a16:creationId xmlns:a16="http://schemas.microsoft.com/office/drawing/2014/main" id="{D7CD71CF-5441-BAA0-9DDE-8A9F088C4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977" y="1667859"/>
            <a:ext cx="54673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471E0DD-1FDF-432F-8F0D-1711E71DC860}"/>
              </a:ext>
            </a:extLst>
          </p:cNvPr>
          <p:cNvSpPr txBox="1">
            <a:spLocks/>
          </p:cNvSpPr>
          <p:nvPr/>
        </p:nvSpPr>
        <p:spPr>
          <a:xfrm>
            <a:off x="314325" y="4731990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892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BAAD60-A12E-4405-8DD4-36878BD201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ko-KR" altLang="en-US" dirty="0"/>
              <a:t>패킷 분석하기</a:t>
            </a:r>
            <a:endParaRPr lang="en-US" altLang="ko-KR" dirty="0"/>
          </a:p>
          <a:p>
            <a:pPr lvl="1"/>
            <a:r>
              <a:rPr lang="ko-KR" altLang="en-US" dirty="0"/>
              <a:t>다양한 사이트를 선정 </a:t>
            </a:r>
            <a:r>
              <a:rPr lang="en-US" altLang="ko-KR" dirty="0"/>
              <a:t>(</a:t>
            </a:r>
            <a:r>
              <a:rPr lang="ko-KR" altLang="en-US" dirty="0" err="1"/>
              <a:t>택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</a:p>
          <a:p>
            <a:pPr lvl="2"/>
            <a:r>
              <a:rPr lang="en-US" altLang="ko-KR" dirty="0">
                <a:hlinkClick r:id="rId2"/>
              </a:rPr>
              <a:t>www.naver.com</a:t>
            </a:r>
            <a:endParaRPr lang="en-US" altLang="ko-KR" dirty="0"/>
          </a:p>
          <a:p>
            <a:pPr lvl="2"/>
            <a:r>
              <a:rPr lang="en-US" altLang="ko-KR" dirty="0"/>
              <a:t>www.daum.net</a:t>
            </a:r>
          </a:p>
          <a:p>
            <a:pPr lvl="2"/>
            <a:r>
              <a:rPr lang="en-US" altLang="ko-KR" dirty="0">
                <a:hlinkClick r:id="rId3"/>
              </a:rPr>
              <a:t>www.youtube.com</a:t>
            </a:r>
            <a:endParaRPr lang="en-US" altLang="ko-KR" dirty="0"/>
          </a:p>
          <a:p>
            <a:pPr lvl="2"/>
            <a:r>
              <a:rPr lang="en-US" altLang="ko-KR" dirty="0" err="1"/>
              <a:t>etc</a:t>
            </a:r>
            <a:endParaRPr lang="en-US" altLang="ko-KR" dirty="0"/>
          </a:p>
          <a:p>
            <a:pPr lvl="1"/>
            <a:r>
              <a:rPr lang="ko-KR" altLang="en-US" dirty="0"/>
              <a:t>패킷 캡처 후 하나의 패킷을 선정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C64AF2-193B-4AAC-99D1-03459168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 Questions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38A6AF-9868-4593-90DB-775E9E562B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FC52A0DE-78C1-48F4-831F-280659C5D0D8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358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9E85732-5DDA-4E5B-814D-1B05A8C524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Frame</a:t>
            </a:r>
            <a:r>
              <a:rPr lang="ko-KR" altLang="en-US" dirty="0"/>
              <a:t>이 내 컴퓨터 기준으로 </a:t>
            </a:r>
            <a:r>
              <a:rPr lang="en-US" altLang="ko-KR" dirty="0"/>
              <a:t>source</a:t>
            </a:r>
            <a:r>
              <a:rPr lang="ko-KR" altLang="en-US" dirty="0"/>
              <a:t>인가 </a:t>
            </a:r>
            <a:r>
              <a:rPr lang="en-US" altLang="ko-KR" dirty="0"/>
              <a:t>destination</a:t>
            </a:r>
            <a:r>
              <a:rPr lang="ko-KR" altLang="en-US" dirty="0"/>
              <a:t>인가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en-US" altLang="ko-KR" dirty="0"/>
              <a:t>header</a:t>
            </a:r>
            <a:r>
              <a:rPr lang="ko-KR" altLang="en-US" dirty="0"/>
              <a:t>에서 </a:t>
            </a:r>
            <a:r>
              <a:rPr lang="en-US" altLang="ko-KR" dirty="0"/>
              <a:t>Source IP address</a:t>
            </a:r>
            <a:r>
              <a:rPr lang="ko-KR" altLang="en-US" dirty="0"/>
              <a:t>의 크기</a:t>
            </a:r>
            <a:r>
              <a:rPr lang="en-US" altLang="ko-KR" dirty="0"/>
              <a:t>, 16</a:t>
            </a:r>
            <a:r>
              <a:rPr lang="ko-KR" altLang="en-US" dirty="0"/>
              <a:t>진수로 값은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en-US" altLang="ko-KR" dirty="0"/>
              <a:t>header</a:t>
            </a:r>
            <a:r>
              <a:rPr lang="ko-KR" altLang="en-US" dirty="0"/>
              <a:t>에서 </a:t>
            </a:r>
            <a:r>
              <a:rPr lang="en-US" altLang="ko-KR" dirty="0"/>
              <a:t>Destination IP address</a:t>
            </a:r>
            <a:r>
              <a:rPr lang="ko-KR" altLang="en-US" dirty="0"/>
              <a:t>의 크기</a:t>
            </a:r>
            <a:r>
              <a:rPr lang="en-US" altLang="ko-KR" dirty="0"/>
              <a:t>, 16</a:t>
            </a:r>
            <a:r>
              <a:rPr lang="ko-KR" altLang="en-US" dirty="0"/>
              <a:t>진수로 어떻게 표현되어 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하나의 </a:t>
            </a:r>
            <a:r>
              <a:rPr lang="en-US" altLang="ko-KR" dirty="0"/>
              <a:t>frame</a:t>
            </a:r>
            <a:r>
              <a:rPr lang="ko-KR" altLang="en-US" dirty="0"/>
              <a:t>는 총 몇 바이트인가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Ethernet header</a:t>
            </a:r>
            <a:r>
              <a:rPr lang="ko-KR" altLang="en-US" dirty="0"/>
              <a:t>는 몇 바이트인가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IP header</a:t>
            </a:r>
            <a:r>
              <a:rPr lang="ko-KR" altLang="en-US" dirty="0"/>
              <a:t>는 몇 바이트인가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TCP header</a:t>
            </a:r>
            <a:r>
              <a:rPr lang="ko-KR" altLang="en-US" dirty="0"/>
              <a:t>는 몇 바이트인가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322B37-E12D-4A41-BF89-BEEDBF47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</a:t>
            </a:r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D42BB6EA-C980-4798-B15D-09B1C99F38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325" y="176213"/>
            <a:ext cx="371475" cy="371475"/>
          </a:xfrm>
        </p:spPr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C1B47DE-19BA-492C-B71D-341F5D9CDD01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246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CFDDF2E-248D-4253-BCF0-8BAC0E8CC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ko-KR" altLang="en-US" dirty="0"/>
              <a:t>파일명</a:t>
            </a:r>
            <a:r>
              <a:rPr lang="en-US" altLang="ko-KR" dirty="0"/>
              <a:t>: </a:t>
            </a:r>
            <a:r>
              <a:rPr lang="ko-KR" altLang="en-US" dirty="0"/>
              <a:t>우리은행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/>
              <a:t>.zip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pcap</a:t>
            </a:r>
            <a:r>
              <a:rPr lang="en-US" altLang="ko-KR" dirty="0"/>
              <a:t> </a:t>
            </a:r>
            <a:r>
              <a:rPr lang="ko-KR" altLang="en-US" dirty="0"/>
              <a:t>파일과 보고서를 함께 압축하여 제출</a:t>
            </a:r>
            <a:endParaRPr lang="en-US" altLang="ko-KR" dirty="0"/>
          </a:p>
          <a:p>
            <a:r>
              <a:rPr lang="ko-KR" altLang="en-US" dirty="0"/>
              <a:t>보고서는 </a:t>
            </a:r>
            <a:r>
              <a:rPr lang="en-US" altLang="ko-KR" dirty="0"/>
              <a:t>pdf</a:t>
            </a:r>
            <a:r>
              <a:rPr lang="ko-KR" altLang="en-US" dirty="0"/>
              <a:t>로 제출 </a:t>
            </a:r>
            <a:r>
              <a:rPr lang="en-US" altLang="ko-KR" dirty="0"/>
              <a:t>(</a:t>
            </a:r>
            <a:r>
              <a:rPr lang="en-US" altLang="ko-KR" dirty="0" err="1"/>
              <a:t>hwp</a:t>
            </a:r>
            <a:r>
              <a:rPr lang="en-US" altLang="ko-KR" dirty="0"/>
              <a:t>, docs</a:t>
            </a:r>
            <a:r>
              <a:rPr lang="ko-KR" altLang="en-US" dirty="0"/>
              <a:t>로 제출 </a:t>
            </a:r>
            <a:r>
              <a:rPr lang="en-US" altLang="ko-KR" dirty="0"/>
              <a:t>X!!)</a:t>
            </a:r>
          </a:p>
          <a:p>
            <a:pPr lvl="1"/>
            <a:r>
              <a:rPr lang="ko-KR" altLang="en-US" dirty="0"/>
              <a:t>과제 목표</a:t>
            </a:r>
            <a:endParaRPr lang="en-US" altLang="ko-KR" dirty="0"/>
          </a:p>
          <a:p>
            <a:pPr lvl="1"/>
            <a:r>
              <a:rPr lang="ko-KR" altLang="en-US" dirty="0"/>
              <a:t>과제 해결 방법 </a:t>
            </a:r>
            <a:r>
              <a:rPr lang="en-US" altLang="ko-KR" dirty="0"/>
              <a:t>(</a:t>
            </a:r>
            <a:r>
              <a:rPr lang="ko-KR" altLang="en-US" dirty="0"/>
              <a:t>질문에 대한 답을 보고서에 작성</a:t>
            </a:r>
            <a:r>
              <a:rPr lang="en-US" altLang="ko-KR" dirty="0"/>
              <a:t>, </a:t>
            </a:r>
            <a:r>
              <a:rPr lang="ko-KR" altLang="en-US" dirty="0"/>
              <a:t>답을 증명할 캡처 사진 필요</a:t>
            </a:r>
            <a:r>
              <a:rPr lang="en-US" altLang="ko-KR" dirty="0"/>
              <a:t>)</a:t>
            </a:r>
          </a:p>
          <a:p>
            <a:pPr marL="341313" lvl="1"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F4F80C-B229-4A1F-A477-0E355CAF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제출 방법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E7F0D5-A1C3-4FFD-953E-67598480D8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C794FC39-7FA3-48B5-AFCD-F625E8F6EF84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86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58D1C9-2252-4D63-9E1D-8E0216622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메뉴에서 </a:t>
            </a:r>
            <a:r>
              <a:rPr lang="en-US" altLang="ko-KR" dirty="0"/>
              <a:t>File -&gt; Save as -&gt; </a:t>
            </a:r>
            <a:r>
              <a:rPr lang="en-US" altLang="ko-KR" dirty="0" err="1"/>
              <a:t>pcap</a:t>
            </a:r>
            <a:r>
              <a:rPr lang="en-US" altLang="ko-KR" dirty="0"/>
              <a:t> </a:t>
            </a:r>
            <a:r>
              <a:rPr lang="ko-KR" altLang="en-US" dirty="0"/>
              <a:t>형식으로 변경 후 저장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2DF043-FC40-437E-8213-B03EC5E4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pcap</a:t>
            </a:r>
            <a:r>
              <a:rPr lang="en-US" altLang="ko-KR" dirty="0"/>
              <a:t> </a:t>
            </a:r>
            <a:r>
              <a:rPr lang="ko-KR" altLang="en-US" dirty="0"/>
              <a:t>파일 저장하는 방법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F15A3B-B16A-468C-94F9-4E6240FCB6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44666-1E84-43DB-8F32-56BA87B6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7" y="1498545"/>
            <a:ext cx="8083965" cy="214641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05E6F47-62CC-41DD-8691-E548012972CE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647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02AC4F-CF3F-7B41-830F-B6B5A508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vs https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3CEF-52D1-404E-A04D-EC979F8F0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69CD3C-40DE-26B8-B690-DCDD1AC29834}"/>
              </a:ext>
            </a:extLst>
          </p:cNvPr>
          <p:cNvSpPr/>
          <p:nvPr/>
        </p:nvSpPr>
        <p:spPr>
          <a:xfrm>
            <a:off x="827236" y="1419622"/>
            <a:ext cx="3024336" cy="648072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solidFill>
                  <a:srgbClr val="254061"/>
                </a:solidFill>
                <a:latin typeface="나눔고딕" panose="020D0604000000000000" pitchFamily="50" charset="-127"/>
              </a:rPr>
              <a:t>http</a:t>
            </a:r>
            <a:endParaRPr kumimoji="1" lang="ko-Kore-KR" altLang="en-US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1A4DF3-44CF-4E85-2819-DDA5870845D7}"/>
              </a:ext>
            </a:extLst>
          </p:cNvPr>
          <p:cNvSpPr/>
          <p:nvPr/>
        </p:nvSpPr>
        <p:spPr>
          <a:xfrm>
            <a:off x="5265711" y="1419622"/>
            <a:ext cx="3024336" cy="648072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254061"/>
                </a:solidFill>
                <a:latin typeface="나눔고딕" panose="020D0604000000000000" pitchFamily="50" charset="-127"/>
              </a:rPr>
              <a:t>https</a:t>
            </a:r>
            <a:endParaRPr kumimoji="1" lang="ko-Kore-KR" altLang="en-US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75874E6-59F3-AE53-E68F-98A3340B2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2219548"/>
            <a:ext cx="4177159" cy="25127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Hypertext Transfer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certificate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encryption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TLS not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privacy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6D9E383-EE4B-BFEE-B85C-F4E563EC570F}"/>
              </a:ext>
            </a:extLst>
          </p:cNvPr>
          <p:cNvSpPr txBox="1">
            <a:spLocks/>
          </p:cNvSpPr>
          <p:nvPr/>
        </p:nvSpPr>
        <p:spPr>
          <a:xfrm>
            <a:off x="4447254" y="2219548"/>
            <a:ext cx="4661250" cy="2512790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latinLnBrk="1" hangingPunct="0">
              <a:spcBef>
                <a:spcPts val="600"/>
              </a:spcBef>
              <a:spcAft>
                <a:spcPct val="0"/>
              </a:spcAft>
              <a:buFont typeface="+mj-lt"/>
              <a:buAutoNum type="arabicParenR"/>
              <a:defRPr sz="2400" b="1" kern="1200">
                <a:solidFill>
                  <a:srgbClr val="25406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1pPr>
            <a:lvl2pPr marL="627063" indent="-285750" algn="l" rtl="0" eaLnBrk="0" fontAlgn="base" latinLnBrk="1" hangingPunct="0">
              <a:spcBef>
                <a:spcPts val="600"/>
              </a:spcBef>
              <a:spcAft>
                <a:spcPct val="0"/>
              </a:spcAft>
              <a:buFont typeface="Calibri" panose="020F0502020204030204" pitchFamily="34" charset="0"/>
              <a:buChar char="&gt;"/>
              <a:defRPr sz="2000" b="1" kern="1200">
                <a:solidFill>
                  <a:srgbClr val="B9964F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2pPr>
            <a:lvl3pPr marL="893763" indent="-228600" algn="l" rtl="0" eaLnBrk="0" fontAlgn="base" latinLnBrk="1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700" b="1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3pPr>
            <a:lvl4pPr marL="1255713" indent="-228600" algn="l" rtl="0" eaLnBrk="0" fontAlgn="base" latinLnBrk="1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600" b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4pPr>
            <a:lvl5pPr marL="1617663" indent="-228600" algn="l" rtl="0" eaLnBrk="0" fontAlgn="base" latinLnBrk="1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»"/>
              <a:defRPr sz="1600" b="0" kern="12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sz="2000" dirty="0"/>
              <a:t>Hypertext Transfer Protocol Secure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sz="2000" dirty="0"/>
              <a:t>Certificate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sz="2000" dirty="0"/>
              <a:t>Encryption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sz="2000" dirty="0"/>
              <a:t>Use TLS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sz="2000" dirty="0"/>
              <a:t>Privacy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22839087-3979-4548-A347-255E7A1C3A4A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248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D9248B-A400-854F-A06E-6B3DD58D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https traffic is increasing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F3DB-671F-4D49-828D-A86D9B4BB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F2262E-C0F1-ADB3-8C58-F1D870DA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67" y="704048"/>
            <a:ext cx="8201265" cy="4074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F4F3F-0871-8C3C-4D3C-8E651CDE6D25}"/>
              </a:ext>
            </a:extLst>
          </p:cNvPr>
          <p:cNvSpPr txBox="1"/>
          <p:nvPr/>
        </p:nvSpPr>
        <p:spPr>
          <a:xfrm>
            <a:off x="2997689" y="4834853"/>
            <a:ext cx="3038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7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source: https://</a:t>
            </a:r>
            <a:r>
              <a:rPr lang="en" altLang="ko-Kore-KR" sz="700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transparencyreport.google.com</a:t>
            </a:r>
            <a:r>
              <a:rPr lang="en" altLang="ko-Kore-KR" sz="7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/https/</a:t>
            </a:r>
            <a:r>
              <a:rPr lang="en" altLang="ko-Kore-KR" sz="700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overview?hl</a:t>
            </a:r>
            <a:r>
              <a:rPr lang="en" altLang="ko-Kore-KR" sz="7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" altLang="ko-Kore-KR" sz="700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</a:t>
            </a:r>
            <a:endParaRPr lang="en" altLang="ko-Kore-KR" sz="7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9658F6D-16E0-4455-BB0F-CE36DC92C9ED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436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6A74556-C9B7-6342-01EB-DCA761478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dirty="0"/>
              <a:t>Transport Layer Security (TLS) protocol</a:t>
            </a:r>
          </a:p>
          <a:p>
            <a:pPr lvl="1"/>
            <a:r>
              <a:rPr kumimoji="1" lang="en-US" altLang="ko-Kore-KR" dirty="0"/>
              <a:t>De facto standard for Internet security</a:t>
            </a:r>
          </a:p>
          <a:p>
            <a:pPr lvl="1"/>
            <a:r>
              <a:rPr kumimoji="1" lang="en-US" altLang="ko-Kore-KR" dirty="0"/>
              <a:t>“The primary goal of the TLS protocol is to provide authentication, confidentiality and data integrity between two communicating </a:t>
            </a:r>
            <a:br>
              <a:rPr kumimoji="1" lang="en-US" altLang="ko-Kore-KR" dirty="0"/>
            </a:br>
            <a:r>
              <a:rPr kumimoji="1" lang="en-US" altLang="ko-Kore-KR" dirty="0"/>
              <a:t>applications”</a:t>
            </a:r>
          </a:p>
          <a:p>
            <a:pPr lvl="1"/>
            <a:r>
              <a:rPr kumimoji="1" lang="en-US" altLang="ko-Kore-KR" dirty="0"/>
              <a:t>In practice, it is used to protect information transmitted </a:t>
            </a:r>
            <a:br>
              <a:rPr kumimoji="1" lang="en-US" altLang="ko-Kore-KR" dirty="0"/>
            </a:br>
            <a:r>
              <a:rPr kumimoji="1" lang="en-US" altLang="ko-Kore-KR" dirty="0"/>
              <a:t>between browsers and Web servers</a:t>
            </a:r>
          </a:p>
          <a:p>
            <a:r>
              <a:rPr kumimoji="1" lang="en-US" altLang="ko-Kore-KR" dirty="0"/>
              <a:t>Based on Secure Sockets Layer (SSL)</a:t>
            </a:r>
          </a:p>
          <a:p>
            <a:pPr lvl="1"/>
            <a:r>
              <a:rPr kumimoji="1" lang="en-US" altLang="ko-Kore-KR" dirty="0"/>
              <a:t>SSL is the old version and deprecated</a:t>
            </a:r>
          </a:p>
          <a:p>
            <a:r>
              <a:rPr kumimoji="1" lang="en-US" altLang="ko-Kore-KR" dirty="0"/>
              <a:t>Deployed in every Web browser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40DC67F-22E9-22A3-3486-83C2F5EE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What is SSL/TLS?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827499-9A58-8E30-6852-0147C36DD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507C3015-2852-4457-834A-274096ADAAD2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83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D9248B-A400-854F-A06E-6B3DD58D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 – traceroute (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tracert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 </a:t>
            </a:r>
            <a:r>
              <a:rPr lang="en-US" altLang="ko-KR" dirty="0"/>
              <a:t>(Cont’d)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F3DB-671F-4D49-828D-A86D9B4BB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393D53-DBE9-4C23-9748-645B7E97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203598"/>
            <a:ext cx="5400600" cy="28938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EF33B7-49DB-4139-8809-20875A41DE4D}"/>
              </a:ext>
            </a:extLst>
          </p:cNvPr>
          <p:cNvSpPr/>
          <p:nvPr/>
        </p:nvSpPr>
        <p:spPr>
          <a:xfrm>
            <a:off x="314325" y="1635646"/>
            <a:ext cx="19082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243188-1A80-4681-8D8D-1B7C752B276F}"/>
              </a:ext>
            </a:extLst>
          </p:cNvPr>
          <p:cNvSpPr/>
          <p:nvPr/>
        </p:nvSpPr>
        <p:spPr>
          <a:xfrm>
            <a:off x="314325" y="1923678"/>
            <a:ext cx="324036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748AF-8F4C-4FE2-BE59-907382827050}"/>
              </a:ext>
            </a:extLst>
          </p:cNvPr>
          <p:cNvSpPr/>
          <p:nvPr/>
        </p:nvSpPr>
        <p:spPr>
          <a:xfrm>
            <a:off x="782377" y="1923678"/>
            <a:ext cx="432048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A50D15-F651-4E86-A74B-D354E19BB6F1}"/>
              </a:ext>
            </a:extLst>
          </p:cNvPr>
          <p:cNvSpPr/>
          <p:nvPr/>
        </p:nvSpPr>
        <p:spPr>
          <a:xfrm>
            <a:off x="1392927" y="1923678"/>
            <a:ext cx="432048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C3AB60-67B2-43FC-886F-A01AE4335D60}"/>
              </a:ext>
            </a:extLst>
          </p:cNvPr>
          <p:cNvSpPr/>
          <p:nvPr/>
        </p:nvSpPr>
        <p:spPr>
          <a:xfrm>
            <a:off x="2006513" y="1923678"/>
            <a:ext cx="432048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9CF558-298B-407B-807C-8756A1086138}"/>
              </a:ext>
            </a:extLst>
          </p:cNvPr>
          <p:cNvSpPr/>
          <p:nvPr/>
        </p:nvSpPr>
        <p:spPr>
          <a:xfrm>
            <a:off x="2510569" y="1923678"/>
            <a:ext cx="3024336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8B7C5-E084-4B33-904A-82620AAC6B8D}"/>
              </a:ext>
            </a:extLst>
          </p:cNvPr>
          <p:cNvSpPr txBox="1"/>
          <p:nvPr/>
        </p:nvSpPr>
        <p:spPr>
          <a:xfrm>
            <a:off x="-65719" y="1538667"/>
            <a:ext cx="38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4CF294-1D65-496D-A353-6C83F58BB323}"/>
              </a:ext>
            </a:extLst>
          </p:cNvPr>
          <p:cNvSpPr txBox="1"/>
          <p:nvPr/>
        </p:nvSpPr>
        <p:spPr>
          <a:xfrm>
            <a:off x="253812" y="4063499"/>
            <a:ext cx="38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44A16-998C-48A5-803D-1E6704CBAB2B}"/>
              </a:ext>
            </a:extLst>
          </p:cNvPr>
          <p:cNvSpPr txBox="1"/>
          <p:nvPr/>
        </p:nvSpPr>
        <p:spPr>
          <a:xfrm>
            <a:off x="829876" y="4063499"/>
            <a:ext cx="38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266108-9304-4F0C-A8FC-E4C5E5431BBB}"/>
              </a:ext>
            </a:extLst>
          </p:cNvPr>
          <p:cNvSpPr txBox="1"/>
          <p:nvPr/>
        </p:nvSpPr>
        <p:spPr>
          <a:xfrm>
            <a:off x="1392927" y="4063499"/>
            <a:ext cx="38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B1B0A4-E515-4E76-B7C8-C477D601BAEA}"/>
              </a:ext>
            </a:extLst>
          </p:cNvPr>
          <p:cNvSpPr txBox="1"/>
          <p:nvPr/>
        </p:nvSpPr>
        <p:spPr>
          <a:xfrm>
            <a:off x="2030262" y="4063499"/>
            <a:ext cx="38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CA345C-D96E-4752-A0DD-9C22F776EC64}"/>
              </a:ext>
            </a:extLst>
          </p:cNvPr>
          <p:cNvSpPr txBox="1"/>
          <p:nvPr/>
        </p:nvSpPr>
        <p:spPr>
          <a:xfrm>
            <a:off x="3680318" y="4063499"/>
            <a:ext cx="38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A30E3-D244-4C59-9B24-21F112987666}"/>
              </a:ext>
            </a:extLst>
          </p:cNvPr>
          <p:cNvSpPr txBox="1"/>
          <p:nvPr/>
        </p:nvSpPr>
        <p:spPr>
          <a:xfrm>
            <a:off x="5887220" y="1263067"/>
            <a:ext cx="31492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목적지 주소</a:t>
            </a:r>
            <a:endParaRPr lang="en-US" altLang="ko-KR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컴퓨터에서 목적지 주소인 </a:t>
            </a:r>
            <a:b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google.com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웹서버까지 가는데 거친 홉 수</a:t>
            </a:r>
            <a:endParaRPr lang="en-US" altLang="ko-KR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④ ⑤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RTT (Round Trip Time, 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왕복시간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 이유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패킷들을 전송함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(reliability)</a:t>
            </a:r>
          </a:p>
          <a:p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 해당 홉의 호스트 이름과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351320E8-E7B4-4DD1-9DF2-1174E5A1A0AD}"/>
              </a:ext>
            </a:extLst>
          </p:cNvPr>
          <p:cNvSpPr/>
          <p:nvPr/>
        </p:nvSpPr>
        <p:spPr>
          <a:xfrm>
            <a:off x="1353839" y="4410494"/>
            <a:ext cx="3321571" cy="685641"/>
          </a:xfrm>
          <a:prstGeom prst="wedgeRectCallout">
            <a:avLst>
              <a:gd name="adj1" fmla="val -23236"/>
              <a:gd name="adj2" fmla="val -132955"/>
            </a:avLst>
          </a:prstGeom>
          <a:noFill/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홉 수가 증가할수록 왜 점점 오래 걸리는지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?? (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동작원리에서 설명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6DAD7586-4333-44E0-8455-1A1969A3E5B0}"/>
              </a:ext>
            </a:extLst>
          </p:cNvPr>
          <p:cNvSpPr/>
          <p:nvPr/>
        </p:nvSpPr>
        <p:spPr>
          <a:xfrm>
            <a:off x="2699792" y="1260374"/>
            <a:ext cx="2937450" cy="434958"/>
          </a:xfrm>
          <a:prstGeom prst="wedgeRectCallout">
            <a:avLst>
              <a:gd name="adj1" fmla="val -60208"/>
              <a:gd name="adj2" fmla="val 154626"/>
            </a:avLst>
          </a:prstGeom>
          <a:solidFill>
            <a:schemeClr val="bg1"/>
          </a:solidFill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여기서 </a:t>
            </a:r>
            <a:b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* *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공개하지 않겠다는 의미</a:t>
            </a:r>
          </a:p>
        </p:txBody>
      </p:sp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042A33C7-11EC-4835-8E80-0EBD87E95D9B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864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07AF6E-240E-E1EB-495F-AEDC751C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dirty="0"/>
              <a:t>Look at the address line in the browser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BB8C11-7A2F-0AFC-1AEE-DE15990D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How can I know TLS is used?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E4F19B-C080-D4D3-B22F-899D85FBE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C3323C-8702-4BCF-5BE7-C062E434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614"/>
            <a:ext cx="9144000" cy="2604117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7F7C914A-78F7-4BAD-AC98-9DCF8096B971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073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07AF6E-240E-E1EB-495F-AEDC751C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dirty="0"/>
              <a:t>Look at the address line in the browser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BB8C11-7A2F-0AFC-1AEE-DE15990D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How can I know TLS is used? </a:t>
            </a:r>
            <a:r>
              <a:rPr lang="en-US" altLang="ko-KR" dirty="0"/>
              <a:t>(Cont’d)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E4F19B-C080-D4D3-B22F-899D85FBE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351711-759B-0F89-AE06-9716F44F3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847" y="1615257"/>
            <a:ext cx="4172641" cy="261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4EE27FD-2149-C2F9-1858-92CF764F2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0" y="1615257"/>
            <a:ext cx="4644008" cy="26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83BE88D9-783C-4518-BEC9-963F622A52BC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014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EF87E2-23AE-707F-8449-D6D555AD7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dirty="0"/>
              <a:t>Application level protection</a:t>
            </a:r>
          </a:p>
          <a:p>
            <a:r>
              <a:rPr kumimoji="1" lang="en-US" altLang="ko-Kore-KR" dirty="0"/>
              <a:t>End-to-end security</a:t>
            </a:r>
          </a:p>
          <a:p>
            <a:r>
              <a:rPr kumimoji="1" lang="en-US" altLang="ko-Kore-KR" dirty="0"/>
              <a:t>Insecure Transport Layer VS Secure Transport Layer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7C7C76-D9C1-F5C9-93E1-02536799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TLS provides..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570D65-D035-43CC-7116-208374612A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pic>
        <p:nvPicPr>
          <p:cNvPr id="5122" name="Picture 2" descr="Philosophy of TLS Design">
            <a:extLst>
              <a:ext uri="{FF2B5EF4-FFF2-40B4-BE49-F238E27FC236}">
                <a16:creationId xmlns:a16="http://schemas.microsoft.com/office/drawing/2014/main" id="{0EB1E3C8-7A04-78A6-DB83-DB092363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83718"/>
            <a:ext cx="4148419" cy="26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2CA141-575A-AB0F-C888-A1CEB991A628}"/>
              </a:ext>
            </a:extLst>
          </p:cNvPr>
          <p:cNvSpPr txBox="1"/>
          <p:nvPr/>
        </p:nvSpPr>
        <p:spPr>
          <a:xfrm>
            <a:off x="5176672" y="4912032"/>
            <a:ext cx="41873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7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source: https://</a:t>
            </a:r>
            <a:r>
              <a:rPr lang="en" altLang="ko-Kore-KR" sz="700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www.tutorialspoint.com</a:t>
            </a:r>
            <a:r>
              <a:rPr lang="en" altLang="ko-Kore-KR" sz="7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" altLang="ko-Kore-KR" sz="700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network_security</a:t>
            </a:r>
            <a:r>
              <a:rPr lang="en" altLang="ko-Kore-KR" sz="7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" altLang="ko-Kore-KR" sz="700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network_security_transport_layer.htm</a:t>
            </a:r>
            <a:endParaRPr lang="en" altLang="ko-Kore-KR" sz="7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F1DF4281-1F21-467D-9654-1C68264690BE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639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AA305C-1380-B4B7-DCAF-6DA82C2A6A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dirty="0"/>
              <a:t>TLS consists of two main protocols</a:t>
            </a:r>
          </a:p>
          <a:p>
            <a:pPr lvl="1"/>
            <a:r>
              <a:rPr kumimoji="1" lang="en-US" altLang="ko-Kore-KR" dirty="0"/>
              <a:t>total four protocols</a:t>
            </a:r>
          </a:p>
          <a:p>
            <a:r>
              <a:rPr kumimoji="1" lang="en-US" altLang="ko-Kore-KR" dirty="0"/>
              <a:t>Handshake protocol</a:t>
            </a:r>
          </a:p>
          <a:p>
            <a:pPr lvl="1"/>
            <a:r>
              <a:rPr kumimoji="1" lang="en-US" altLang="ko-Kore-KR" dirty="0"/>
              <a:t>Use public-key cryptography to establish a shared secret key </a:t>
            </a:r>
            <a:br>
              <a:rPr kumimoji="1" lang="en-US" altLang="ko-Kore-KR" dirty="0"/>
            </a:br>
            <a:r>
              <a:rPr kumimoji="1" lang="en-US" altLang="ko-Kore-KR" dirty="0"/>
              <a:t>between the client and the server</a:t>
            </a:r>
          </a:p>
          <a:p>
            <a:r>
              <a:rPr kumimoji="1" lang="en-US" altLang="ko-Kore-KR" dirty="0"/>
              <a:t>Record protocol</a:t>
            </a:r>
          </a:p>
          <a:p>
            <a:pPr lvl="1"/>
            <a:r>
              <a:rPr kumimoji="1" lang="en-US" altLang="ko-Kore-KR" dirty="0"/>
              <a:t>Use the secret key established in the handshake protocol to </a:t>
            </a:r>
            <a:br>
              <a:rPr kumimoji="1" lang="en-US" altLang="ko-Kore-KR" dirty="0"/>
            </a:br>
            <a:r>
              <a:rPr kumimoji="1" lang="en-US" altLang="ko-Kore-KR" dirty="0"/>
              <a:t>protect communication between the client and the server</a:t>
            </a:r>
          </a:p>
          <a:p>
            <a:r>
              <a:rPr kumimoji="1" lang="en-US" altLang="ko-Kore-KR" dirty="0"/>
              <a:t>We will focus on the handshake protocol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14F211-7634-07CD-9647-57ECB61F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TLS basics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E27053-5D3A-C9EA-9F65-7D1114960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268D038-AAC6-4D6C-B1AE-DEC6C999C21C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617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14F211-7634-07CD-9647-57ECB61F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TLS protocol architecture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E27053-5D3A-C9EA-9F65-7D1114960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pic>
        <p:nvPicPr>
          <p:cNvPr id="2050" name="Picture 2" descr="TLS protocol architecture">
            <a:extLst>
              <a:ext uri="{FF2B5EF4-FFF2-40B4-BE49-F238E27FC236}">
                <a16:creationId xmlns:a16="http://schemas.microsoft.com/office/drawing/2014/main" id="{54EF8D32-F2C2-9CCD-028F-042E756E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581150"/>
            <a:ext cx="48133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914E66-7A80-578A-45BB-4D64EC4EE88C}"/>
              </a:ext>
            </a:extLst>
          </p:cNvPr>
          <p:cNvSpPr txBox="1"/>
          <p:nvPr/>
        </p:nvSpPr>
        <p:spPr>
          <a:xfrm>
            <a:off x="3059832" y="3795886"/>
            <a:ext cx="31486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7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source: A Secured Service Level Negotiation In Ubiquitous Environments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C9C9833-098E-441B-92F1-35852F9D89C4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139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723BF7-C7F8-56B2-49BB-283E4942B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dirty="0"/>
              <a:t>Two parties: client and server</a:t>
            </a:r>
          </a:p>
          <a:p>
            <a:r>
              <a:rPr kumimoji="1" lang="en-US" altLang="ko-Kore-KR" dirty="0"/>
              <a:t>Negotiating the version of the protocol and </a:t>
            </a:r>
            <a:br>
              <a:rPr kumimoji="1" lang="en-US" altLang="ko-Kore-KR" dirty="0"/>
            </a:br>
            <a:r>
              <a:rPr kumimoji="1" lang="en-US" altLang="ko-Kore-KR" dirty="0"/>
              <a:t>the set of cryptographic algorithms to be used</a:t>
            </a:r>
          </a:p>
          <a:p>
            <a:pPr lvl="1"/>
            <a:r>
              <a:rPr kumimoji="1" lang="en-US" altLang="ko-Kore-KR" dirty="0"/>
              <a:t>Interoperability between different versions</a:t>
            </a:r>
          </a:p>
          <a:p>
            <a:r>
              <a:rPr kumimoji="1" lang="en-US" altLang="ko-Kore-KR" dirty="0"/>
              <a:t>Authenticating the server</a:t>
            </a:r>
          </a:p>
          <a:p>
            <a:pPr lvl="1"/>
            <a:r>
              <a:rPr kumimoji="1" lang="en-US" altLang="ko-Kore-KR" dirty="0"/>
              <a:t>Using digital certificates to learn the server’s public key and </a:t>
            </a:r>
            <a:br>
              <a:rPr kumimoji="1" lang="en-US" altLang="ko-Kore-KR" dirty="0"/>
            </a:br>
            <a:r>
              <a:rPr kumimoji="1" lang="en-US" altLang="ko-Kore-KR" dirty="0"/>
              <a:t>verify the server’s identity</a:t>
            </a:r>
          </a:p>
          <a:p>
            <a:r>
              <a:rPr kumimoji="1" lang="en-US" altLang="ko-Kore-KR" dirty="0"/>
              <a:t>Authenticating the client optionally</a:t>
            </a:r>
          </a:p>
          <a:p>
            <a:r>
              <a:rPr kumimoji="1" lang="en-US" altLang="ko-Kore-KR" dirty="0"/>
              <a:t>Using the server’s public key to establish a shared secret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TLS handshake: overview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C633A67-3573-4E49-9587-AC9C438B79D7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092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723BF7-C7F8-56B2-49BB-283E4942B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kumimoji="1" lang="en-US" altLang="ko-Kore-KR" dirty="0"/>
              <a:t>6) Symmetric key is generated from </a:t>
            </a:r>
            <a:r>
              <a:rPr kumimoji="1" lang="en-US" altLang="ko-Kore-KR"/>
              <a:t>the secret</a:t>
            </a:r>
            <a:endParaRPr kumimoji="1" lang="en-US" altLang="ko-Kore-KR" dirty="0"/>
          </a:p>
          <a:p>
            <a:pPr marL="0" indent="0">
              <a:buNone/>
            </a:pPr>
            <a:r>
              <a:rPr kumimoji="1" lang="en-US" altLang="ko-Kore-KR" dirty="0"/>
              <a:t>7) The following is based on TLS 1.1 &amp; 1.2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TLS handshake: overview </a:t>
            </a:r>
            <a:r>
              <a:rPr lang="en-US" altLang="ko-KR" dirty="0"/>
              <a:t>(Cont’d)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34192-625F-91A2-A9EF-02229CC03B54}"/>
              </a:ext>
            </a:extLst>
          </p:cNvPr>
          <p:cNvSpPr txBox="1"/>
          <p:nvPr/>
        </p:nvSpPr>
        <p:spPr>
          <a:xfrm>
            <a:off x="1465833" y="3507854"/>
            <a:ext cx="6211637" cy="923330"/>
          </a:xfrm>
          <a:prstGeom prst="rect">
            <a:avLst/>
          </a:prstGeom>
          <a:noFill/>
          <a:ln w="12700">
            <a:solidFill>
              <a:srgbClr val="B9964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ore-KR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 simplify the TLS message flow in the following slides.</a:t>
            </a:r>
          </a:p>
          <a:p>
            <a:pPr algn="ctr"/>
            <a:r>
              <a:rPr kumimoji="1" lang="en-US" altLang="ko-Kore-KR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There are many variations in the message flow </a:t>
            </a:r>
            <a:br>
              <a:rPr kumimoji="1" lang="en-US" altLang="ko-Kore-KR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ore-KR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depending on PKC ciphers and certificates.</a:t>
            </a:r>
            <a:endParaRPr kumimoji="1" lang="ko-Kore-KR" altLang="en-US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8150D62-C934-4A99-ABD8-06F2E725CE8E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201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TLS handshake message flow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endParaRPr kumimoji="1" lang="ko-Kore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D6EEDAC-E26E-C5FC-A12A-6C8B4A9296BC}"/>
              </a:ext>
            </a:extLst>
          </p:cNvPr>
          <p:cNvSpPr/>
          <p:nvPr/>
        </p:nvSpPr>
        <p:spPr>
          <a:xfrm>
            <a:off x="666073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Client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A3FC8-9E1C-FB32-12AC-714BF3398C3A}"/>
              </a:ext>
            </a:extLst>
          </p:cNvPr>
          <p:cNvCxnSpPr/>
          <p:nvPr/>
        </p:nvCxnSpPr>
        <p:spPr>
          <a:xfrm>
            <a:off x="2411761" y="1635656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A5B243E-D7C0-FC09-AE1E-CFD4CF57EA52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2283728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301D7E-A42D-0275-B249-9137C38C80FB}"/>
              </a:ext>
            </a:extLst>
          </p:cNvPr>
          <p:cNvCxnSpPr/>
          <p:nvPr/>
        </p:nvCxnSpPr>
        <p:spPr>
          <a:xfrm>
            <a:off x="2411761" y="2931800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CFD42-D5F4-8E2D-20B9-DB6174DAE0B3}"/>
              </a:ext>
            </a:extLst>
          </p:cNvPr>
          <p:cNvCxnSpPr>
            <a:cxnSpLocks/>
          </p:cNvCxnSpPr>
          <p:nvPr/>
        </p:nvCxnSpPr>
        <p:spPr>
          <a:xfrm>
            <a:off x="2411761" y="3651880"/>
            <a:ext cx="180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D189EB3-4D78-AB72-A636-75808D0B53E1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4371960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4C9CC3-1D10-773F-9737-554334371130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4948024"/>
            <a:ext cx="180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D530599-D158-D16F-0800-CEE0CB711F8C}"/>
              </a:ext>
            </a:extLst>
          </p:cNvPr>
          <p:cNvSpPr/>
          <p:nvPr/>
        </p:nvSpPr>
        <p:spPr>
          <a:xfrm>
            <a:off x="5868144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Server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45AE7-D223-EB01-A9D1-FD7CABC1B44C}"/>
              </a:ext>
            </a:extLst>
          </p:cNvPr>
          <p:cNvSpPr txBox="1"/>
          <p:nvPr/>
        </p:nvSpPr>
        <p:spPr>
          <a:xfrm>
            <a:off x="6190079" y="627534"/>
            <a:ext cx="3106941" cy="738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black: handshake message</a:t>
            </a:r>
          </a:p>
          <a:p>
            <a:r>
              <a:rPr lang="en-US" altLang="ko-Kore-KR" sz="14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green: </a:t>
            </a:r>
            <a:r>
              <a:rPr lang="en-US" altLang="ko-Kore-KR" sz="1400" dirty="0" err="1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changecipherspec</a:t>
            </a:r>
            <a:r>
              <a:rPr lang="en-US" altLang="ko-Kore-KR" sz="14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messages</a:t>
            </a:r>
          </a:p>
          <a:p>
            <a:r>
              <a:rPr kumimoji="1" lang="en-US" altLang="ko-Kore-KR" sz="14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red: internal operation</a:t>
            </a:r>
            <a:endParaRPr kumimoji="1" lang="ko-Kore-KR" altLang="en-US" sz="14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D3644C3-0460-267B-4054-47FF9476B318}"/>
              </a:ext>
            </a:extLst>
          </p:cNvPr>
          <p:cNvCxnSpPr>
            <a:cxnSpLocks/>
          </p:cNvCxnSpPr>
          <p:nvPr/>
        </p:nvCxnSpPr>
        <p:spPr>
          <a:xfrm>
            <a:off x="7696314" y="1563638"/>
            <a:ext cx="47608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6765D9-6E71-73A7-FA94-68B9B51B5254}"/>
              </a:ext>
            </a:extLst>
          </p:cNvPr>
          <p:cNvCxnSpPr>
            <a:cxnSpLocks/>
          </p:cNvCxnSpPr>
          <p:nvPr/>
        </p:nvCxnSpPr>
        <p:spPr>
          <a:xfrm>
            <a:off x="7696314" y="2067694"/>
            <a:ext cx="47608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06E86C-F3EA-3FB4-44AE-787083AAE365}"/>
              </a:ext>
            </a:extLst>
          </p:cNvPr>
          <p:cNvSpPr txBox="1"/>
          <p:nvPr/>
        </p:nvSpPr>
        <p:spPr>
          <a:xfrm>
            <a:off x="8172401" y="1409749"/>
            <a:ext cx="937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plaintext</a:t>
            </a:r>
            <a:endParaRPr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9B8CD2-AEF6-E94E-86BB-5DACC091989C}"/>
              </a:ext>
            </a:extLst>
          </p:cNvPr>
          <p:cNvSpPr txBox="1"/>
          <p:nvPr/>
        </p:nvSpPr>
        <p:spPr>
          <a:xfrm>
            <a:off x="8172400" y="1883028"/>
            <a:ext cx="1189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ciphertext</a:t>
            </a:r>
            <a:endParaRPr kumimoji="1"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935717-494A-82F8-6073-D9E8EDC5BD9F}"/>
              </a:ext>
            </a:extLst>
          </p:cNvPr>
          <p:cNvSpPr/>
          <p:nvPr/>
        </p:nvSpPr>
        <p:spPr>
          <a:xfrm>
            <a:off x="7596336" y="1419621"/>
            <a:ext cx="1547664" cy="8640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5BB32B-1FA5-1F60-1D4E-E43B70B35097}"/>
              </a:ext>
            </a:extLst>
          </p:cNvPr>
          <p:cNvSpPr txBox="1"/>
          <p:nvPr/>
        </p:nvSpPr>
        <p:spPr>
          <a:xfrm>
            <a:off x="2411693" y="1255860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ClientHello</a:t>
            </a:r>
            <a:endParaRPr kumimoji="1"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97273F-1305-9686-D4C8-3E86F3101EC4}"/>
              </a:ext>
            </a:extLst>
          </p:cNvPr>
          <p:cNvSpPr txBox="1"/>
          <p:nvPr/>
        </p:nvSpPr>
        <p:spPr>
          <a:xfrm>
            <a:off x="4283968" y="1518353"/>
            <a:ext cx="15570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ServerHello</a:t>
            </a:r>
            <a:r>
              <a:rPr kumimoji="1" lang="en-US" altLang="ko-Kore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r"/>
            <a:r>
              <a:rPr lang="en-US" altLang="ko-Kore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Certificate,</a:t>
            </a:r>
          </a:p>
          <a:p>
            <a:pPr algn="r"/>
            <a:r>
              <a:rPr kumimoji="1" lang="en-US" altLang="ko-Kore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ServerHelloDone</a:t>
            </a:r>
            <a:endParaRPr kumimoji="1"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D8CF70-F215-8737-3382-6C22D3AE23E4}"/>
              </a:ext>
            </a:extLst>
          </p:cNvPr>
          <p:cNvSpPr txBox="1"/>
          <p:nvPr/>
        </p:nvSpPr>
        <p:spPr>
          <a:xfrm>
            <a:off x="2325928" y="2180946"/>
            <a:ext cx="24785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ClientKeyExchange</a:t>
            </a:r>
            <a:r>
              <a:rPr kumimoji="1" lang="en-US" altLang="ko-Kore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ore-KR" sz="14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ore-KR" sz="1400" dirty="0" err="1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ChangeCipherSpec</a:t>
            </a:r>
            <a:r>
              <a:rPr lang="en-US" altLang="ko-Kore-KR" sz="14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kumimoji="1" lang="en-US" altLang="ko-Kore-KR" sz="14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Switch to negotiated cipher</a:t>
            </a:r>
            <a:endParaRPr kumimoji="1" lang="ko-Kore-KR" altLang="en-US" sz="14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699400-8507-B4FC-D29D-342FB2C96A3F}"/>
              </a:ext>
            </a:extLst>
          </p:cNvPr>
          <p:cNvSpPr txBox="1"/>
          <p:nvPr/>
        </p:nvSpPr>
        <p:spPr>
          <a:xfrm>
            <a:off x="2339752" y="3274426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Finished</a:t>
            </a:r>
            <a:endParaRPr kumimoji="1"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B3334F-1D3A-20BA-E1F5-3808A6FC74C8}"/>
              </a:ext>
            </a:extLst>
          </p:cNvPr>
          <p:cNvSpPr txBox="1"/>
          <p:nvPr/>
        </p:nvSpPr>
        <p:spPr>
          <a:xfrm>
            <a:off x="3312533" y="3776107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en-US" altLang="ko-Kore-KR" sz="1400" dirty="0" err="1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ChangeCipherSpec</a:t>
            </a:r>
            <a:r>
              <a:rPr kumimoji="1" lang="en-US" altLang="ko-Kore-KR" sz="14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br>
              <a:rPr kumimoji="1" lang="en-US" altLang="ko-Kore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ore-KR" sz="14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Switch to negotiated cipher</a:t>
            </a:r>
            <a:endParaRPr kumimoji="1" lang="ko-Kore-KR" altLang="en-US" sz="14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A7C88E-4B5D-ED16-072B-842EF42C5D1C}"/>
              </a:ext>
            </a:extLst>
          </p:cNvPr>
          <p:cNvSpPr txBox="1"/>
          <p:nvPr/>
        </p:nvSpPr>
        <p:spPr>
          <a:xfrm>
            <a:off x="4941415" y="456761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Finished</a:t>
            </a:r>
            <a:endParaRPr kumimoji="1"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Slide Number Placeholder 8">
            <a:extLst>
              <a:ext uri="{FF2B5EF4-FFF2-40B4-BE49-F238E27FC236}">
                <a16:creationId xmlns:a16="http://schemas.microsoft.com/office/drawing/2014/main" id="{68F253A8-0DC4-41A2-90EC-CBD9A3F73889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201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ClientHello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endParaRPr kumimoji="1" lang="ko-Kore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FAB59C9-7BDF-14A6-B7EC-779745C00372}"/>
              </a:ext>
            </a:extLst>
          </p:cNvPr>
          <p:cNvSpPr/>
          <p:nvPr/>
        </p:nvSpPr>
        <p:spPr>
          <a:xfrm>
            <a:off x="666073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Client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9BB8561-07DD-B9C9-378A-5532B98FBE27}"/>
              </a:ext>
            </a:extLst>
          </p:cNvPr>
          <p:cNvCxnSpPr/>
          <p:nvPr/>
        </p:nvCxnSpPr>
        <p:spPr>
          <a:xfrm>
            <a:off x="2411761" y="1635656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FB2655E-B256-D3AA-DCC7-78BB91C513B8}"/>
              </a:ext>
            </a:extLst>
          </p:cNvPr>
          <p:cNvSpPr/>
          <p:nvPr/>
        </p:nvSpPr>
        <p:spPr>
          <a:xfrm>
            <a:off x="5868144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Server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1102D-A45A-1F9A-814F-76969E7B92FE}"/>
              </a:ext>
            </a:extLst>
          </p:cNvPr>
          <p:cNvSpPr txBox="1"/>
          <p:nvPr/>
        </p:nvSpPr>
        <p:spPr>
          <a:xfrm>
            <a:off x="2411693" y="1255860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ClientHello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모서리가 둥근 사각형 설명선[R] 9">
            <a:extLst>
              <a:ext uri="{FF2B5EF4-FFF2-40B4-BE49-F238E27FC236}">
                <a16:creationId xmlns:a16="http://schemas.microsoft.com/office/drawing/2014/main" id="{D08BA787-BB4C-B961-5721-56D188E46665}"/>
              </a:ext>
            </a:extLst>
          </p:cNvPr>
          <p:cNvSpPr/>
          <p:nvPr/>
        </p:nvSpPr>
        <p:spPr>
          <a:xfrm>
            <a:off x="2217272" y="1779664"/>
            <a:ext cx="3600400" cy="1800200"/>
          </a:xfrm>
          <a:prstGeom prst="wedgeRoundRectCallout">
            <a:avLst>
              <a:gd name="adj1" fmla="val -20833"/>
              <a:gd name="adj2" fmla="val -61341"/>
              <a:gd name="adj3" fmla="val 16667"/>
            </a:avLst>
          </a:prstGeom>
          <a:solidFill>
            <a:schemeClr val="bg1"/>
          </a:solidFill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Client announces (in plaintext):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TLS Protocol version client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is running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Cryptographic algorithms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the client supports</a:t>
            </a:r>
            <a:endParaRPr lang="ko-Kore-KR" altLang="en-US" sz="1400" dirty="0">
              <a:solidFill>
                <a:srgbClr val="254061"/>
              </a:solidFill>
              <a:latin typeface="나눔고딕" panose="020D0604000000000000" pitchFamily="50" charset="-127"/>
            </a:endParaRPr>
          </a:p>
          <a:p>
            <a:pPr algn="ctr"/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1E66FA-30F3-4B33-8208-110ACBE387A1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791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723BF7-C7F8-56B2-49BB-283E4942B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struct {</a:t>
            </a:r>
          </a:p>
          <a:p>
            <a:pPr marL="0" indent="0">
              <a:buNone/>
            </a:pPr>
            <a:r>
              <a:rPr kumimoji="1" lang="en-US" altLang="ko-Kore-KR" dirty="0"/>
              <a:t>	</a:t>
            </a:r>
            <a:r>
              <a:rPr kumimoji="1" lang="en-US" altLang="ko-Kore-KR" dirty="0" err="1"/>
              <a:t>PortocolVersion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cleint_version</a:t>
            </a:r>
            <a:r>
              <a:rPr kumimoji="1" lang="en-US" altLang="ko-Kore-KR" dirty="0"/>
              <a:t>;</a:t>
            </a:r>
          </a:p>
          <a:p>
            <a:pPr marL="0" indent="0">
              <a:buNone/>
            </a:pPr>
            <a:r>
              <a:rPr kumimoji="1" lang="en-US" altLang="ko-Kore-KR" dirty="0"/>
              <a:t>	Random random;</a:t>
            </a:r>
          </a:p>
          <a:p>
            <a:pPr marL="0" indent="0">
              <a:buNone/>
            </a:pPr>
            <a:r>
              <a:rPr kumimoji="1" lang="en-US" altLang="ko-Kore-KR" dirty="0"/>
              <a:t>	</a:t>
            </a:r>
            <a:r>
              <a:rPr kumimoji="1" lang="en-US" altLang="ko-Kore-KR" dirty="0" err="1"/>
              <a:t>SessionID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session_id</a:t>
            </a:r>
            <a:r>
              <a:rPr kumimoji="1" lang="en-US" altLang="ko-Kore-KR" dirty="0"/>
              <a:t>;</a:t>
            </a:r>
          </a:p>
          <a:p>
            <a:pPr marL="0" indent="0">
              <a:buNone/>
            </a:pPr>
            <a:r>
              <a:rPr kumimoji="1" lang="en-US" altLang="ko-Kore-KR" dirty="0"/>
              <a:t>	</a:t>
            </a:r>
            <a:r>
              <a:rPr kumimoji="1" lang="en-US" altLang="ko-Kore-KR" dirty="0" err="1"/>
              <a:t>CipherSuite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cipher_suites</a:t>
            </a:r>
            <a:r>
              <a:rPr kumimoji="1" lang="en-US" altLang="ko-Kore-KR" dirty="0"/>
              <a:t>;</a:t>
            </a:r>
          </a:p>
          <a:p>
            <a:pPr marL="0" indent="0">
              <a:buNone/>
            </a:pPr>
            <a:r>
              <a:rPr kumimoji="1" lang="en-US" altLang="ko-Kore-KR" dirty="0"/>
              <a:t>	</a:t>
            </a:r>
            <a:r>
              <a:rPr kumimoji="1" lang="en-US" altLang="ko-Kore-KR" dirty="0" err="1"/>
              <a:t>CompressionMethod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compression_methods</a:t>
            </a:r>
            <a:r>
              <a:rPr kumimoji="1" lang="en-US" altLang="ko-Kore-KR" dirty="0"/>
              <a:t>;</a:t>
            </a:r>
          </a:p>
          <a:p>
            <a:pPr marL="0" indent="0">
              <a:buNone/>
            </a:pPr>
            <a:r>
              <a:rPr kumimoji="1" lang="en-US" altLang="ko-Kore-KR" dirty="0"/>
              <a:t>} </a:t>
            </a:r>
            <a:r>
              <a:rPr kumimoji="1" lang="en-US" altLang="ko-Kore-KR" dirty="0" err="1"/>
              <a:t>ClientHello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ClientHello</a:t>
            </a:r>
            <a:r>
              <a:rPr lang="en-US" altLang="ko-Kore-KR" dirty="0"/>
              <a:t> fields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endParaRPr kumimoji="1" lang="ko-Kore-KR" altLang="en-US"/>
          </a:p>
        </p:txBody>
      </p:sp>
      <p:sp>
        <p:nvSpPr>
          <p:cNvPr id="6" name="모서리가 둥근 사각형 설명선[R] 5">
            <a:extLst>
              <a:ext uri="{FF2B5EF4-FFF2-40B4-BE49-F238E27FC236}">
                <a16:creationId xmlns:a16="http://schemas.microsoft.com/office/drawing/2014/main" id="{4BBC1B1B-815E-2EA5-1C11-70E95AD49436}"/>
              </a:ext>
            </a:extLst>
          </p:cNvPr>
          <p:cNvSpPr/>
          <p:nvPr/>
        </p:nvSpPr>
        <p:spPr>
          <a:xfrm>
            <a:off x="5580112" y="915988"/>
            <a:ext cx="3312368" cy="503634"/>
          </a:xfrm>
          <a:prstGeom prst="wedgeRoundRectCallout">
            <a:avLst>
              <a:gd name="adj1" fmla="val -49753"/>
              <a:gd name="adj2" fmla="val 76333"/>
              <a:gd name="adj3" fmla="val 16667"/>
            </a:avLst>
          </a:prstGeom>
          <a:noFill/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Highest version of the protocol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supported by the client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sp>
        <p:nvSpPr>
          <p:cNvPr id="7" name="모서리가 둥근 사각형 설명선[R] 6">
            <a:extLst>
              <a:ext uri="{FF2B5EF4-FFF2-40B4-BE49-F238E27FC236}">
                <a16:creationId xmlns:a16="http://schemas.microsoft.com/office/drawing/2014/main" id="{2D1AB654-6FFE-9F91-2D7B-205E846E43FD}"/>
              </a:ext>
            </a:extLst>
          </p:cNvPr>
          <p:cNvSpPr/>
          <p:nvPr/>
        </p:nvSpPr>
        <p:spPr>
          <a:xfrm>
            <a:off x="4355976" y="1805721"/>
            <a:ext cx="3312368" cy="503634"/>
          </a:xfrm>
          <a:prstGeom prst="wedgeRoundRectCallout">
            <a:avLst>
              <a:gd name="adj1" fmla="val -49753"/>
              <a:gd name="adj2" fmla="val 76333"/>
              <a:gd name="adj3" fmla="val 16667"/>
            </a:avLst>
          </a:prstGeom>
          <a:noFill/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Session id (if the client wants to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resume an old session)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sp>
        <p:nvSpPr>
          <p:cNvPr id="8" name="모서리가 둥근 사각형 설명선[R] 7">
            <a:extLst>
              <a:ext uri="{FF2B5EF4-FFF2-40B4-BE49-F238E27FC236}">
                <a16:creationId xmlns:a16="http://schemas.microsoft.com/office/drawing/2014/main" id="{50EBA9D4-942D-A7F1-254D-AA03D9FB78F4}"/>
              </a:ext>
            </a:extLst>
          </p:cNvPr>
          <p:cNvSpPr/>
          <p:nvPr/>
        </p:nvSpPr>
        <p:spPr>
          <a:xfrm>
            <a:off x="5076056" y="2443636"/>
            <a:ext cx="3312368" cy="755451"/>
          </a:xfrm>
          <a:prstGeom prst="wedgeRoundRectCallout">
            <a:avLst>
              <a:gd name="adj1" fmla="val -55800"/>
              <a:gd name="adj2" fmla="val 15237"/>
              <a:gd name="adj3" fmla="val 16667"/>
            </a:avLst>
          </a:prstGeom>
          <a:noFill/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Set of cryptographic algorithms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supported by the client</a:t>
            </a:r>
          </a:p>
          <a:p>
            <a:pPr algn="ctr"/>
            <a:r>
              <a:rPr kumimoji="1"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(e.g., RSA)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C19329-63B9-4FBD-8473-F4897F2DA3D9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68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C45DD-8DE8-DC41-81B3-0CB24EC32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tracert </a:t>
            </a:r>
            <a:r>
              <a:rPr lang="ko-KR" altLang="en-US"/>
              <a:t>동작 원리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9248B-A400-854F-A06E-6B3DD58D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 – traceroute (</a:t>
            </a:r>
            <a:r>
              <a:rPr lang="en-US" altLang="ko-KR" dirty="0" err="1"/>
              <a:t>tracert</a:t>
            </a:r>
            <a:r>
              <a:rPr lang="en-US" altLang="ko-KR" dirty="0"/>
              <a:t>) </a:t>
            </a:r>
            <a:r>
              <a:rPr lang="ko-KR" altLang="en-US" dirty="0"/>
              <a:t>명령어 </a:t>
            </a:r>
            <a:r>
              <a:rPr lang="en-US" altLang="ko-KR" dirty="0"/>
              <a:t>(Cont’d)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F3DB-671F-4D49-828D-A86D9B4BB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1CE085-DA09-4607-90C6-B3624C5D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563638"/>
            <a:ext cx="3618954" cy="1152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3D681-37A4-4B0D-82CF-61AE724BDA11}"/>
              </a:ext>
            </a:extLst>
          </p:cNvPr>
          <p:cNvSpPr txBox="1"/>
          <p:nvPr/>
        </p:nvSpPr>
        <p:spPr>
          <a:xfrm>
            <a:off x="899592" y="2824163"/>
            <a:ext cx="68940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PC1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TTL 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증가시켜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 packet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R1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전송</a:t>
            </a:r>
            <a:endParaRPr lang="en-US" altLang="ko-KR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R1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수신된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 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패킷을 다음 라우터로 전달하기 전에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 header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TTL 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lang="en-US" altLang="ko-KR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TTL 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값이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되면 송신측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(PC1)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time exceed error 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패킷으로 응답</a:t>
            </a:r>
            <a:endParaRPr lang="en-US" altLang="ko-KR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PC1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TTL 1 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증가시킨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TTL=2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 packet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R1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전송</a:t>
            </a:r>
            <a:endParaRPr lang="en-US" altLang="ko-KR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R1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R2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전송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(TTL = 0)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이와 같이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번의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try and error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들을 통해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PC1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PC2</a:t>
            </a:r>
            <a:r>
              <a:rPr lang="ko-KR" altLang="en-US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패킷이 전달됨</a:t>
            </a:r>
            <a:endParaRPr lang="en-US" altLang="ko-KR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364D3-91FD-40BA-8772-362C185980DB}"/>
              </a:ext>
            </a:extLst>
          </p:cNvPr>
          <p:cNvSpPr txBox="1"/>
          <p:nvPr/>
        </p:nvSpPr>
        <p:spPr>
          <a:xfrm>
            <a:off x="2431664" y="4656449"/>
            <a:ext cx="3829895" cy="307777"/>
          </a:xfrm>
          <a:prstGeom prst="rect">
            <a:avLst/>
          </a:prstGeom>
          <a:noFill/>
          <a:ln>
            <a:solidFill>
              <a:srgbClr val="B9964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But, </a:t>
            </a:r>
            <a:r>
              <a:rPr lang="ko-KR" altLang="en-US" sz="140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유독 오래 걸린다</a:t>
            </a:r>
            <a:r>
              <a:rPr lang="en-US" altLang="ko-KR" sz="140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-&gt; network bottleneck</a:t>
            </a:r>
            <a:endParaRPr lang="ko-KR" altLang="en-US" sz="140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933DB9-5802-4E44-B875-81ACEA26E9AB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670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/>
              <a:t>ServerHello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/>
              <a:t>2</a:t>
            </a:r>
            <a:endParaRPr kumimoji="1" lang="ko-Kore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78EE4D1-680E-9CA4-8EF4-C27406B7D41D}"/>
              </a:ext>
            </a:extLst>
          </p:cNvPr>
          <p:cNvSpPr/>
          <p:nvPr/>
        </p:nvSpPr>
        <p:spPr>
          <a:xfrm>
            <a:off x="666073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Client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0B022BA-F4A5-251F-3AAD-450626831E53}"/>
              </a:ext>
            </a:extLst>
          </p:cNvPr>
          <p:cNvCxnSpPr/>
          <p:nvPr/>
        </p:nvCxnSpPr>
        <p:spPr>
          <a:xfrm>
            <a:off x="2411761" y="1635656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F239B4-BC4B-FCC6-85C3-4E3547AB9FAA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2283728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9DC2817-2B4B-0685-A910-9B1012BDC2F5}"/>
              </a:ext>
            </a:extLst>
          </p:cNvPr>
          <p:cNvSpPr/>
          <p:nvPr/>
        </p:nvSpPr>
        <p:spPr>
          <a:xfrm>
            <a:off x="5868144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Server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69D24D-21E4-0C4A-93C8-6EB8C14F4119}"/>
                  </a:ext>
                </a:extLst>
              </p:cNvPr>
              <p:cNvSpPr txBox="1"/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69D24D-21E4-0C4A-93C8-6EB8C14F4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blipFill>
                <a:blip r:embed="rId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2C7A356-E7DD-5517-7C13-CF58215D80DF}"/>
              </a:ext>
            </a:extLst>
          </p:cNvPr>
          <p:cNvSpPr txBox="1"/>
          <p:nvPr/>
        </p:nvSpPr>
        <p:spPr>
          <a:xfrm>
            <a:off x="4644008" y="1923678"/>
            <a:ext cx="1121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ServerHello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BFA44EA2-5180-02B4-FDF5-E4CA7AEA2542}"/>
              </a:ext>
            </a:extLst>
          </p:cNvPr>
          <p:cNvSpPr/>
          <p:nvPr/>
        </p:nvSpPr>
        <p:spPr>
          <a:xfrm>
            <a:off x="2217272" y="2499742"/>
            <a:ext cx="3600400" cy="1800200"/>
          </a:xfrm>
          <a:prstGeom prst="wedgeRoundRectCallout">
            <a:avLst>
              <a:gd name="adj1" fmla="val 32864"/>
              <a:gd name="adj2" fmla="val -64728"/>
              <a:gd name="adj3" fmla="val 16667"/>
            </a:avLst>
          </a:prstGeom>
          <a:solidFill>
            <a:schemeClr val="bg1"/>
          </a:solidFill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Server responds (</a:t>
            </a:r>
            <a:r>
              <a:rPr lang="en-US" altLang="ko-Kore-KR" sz="1400" u="sng" dirty="0">
                <a:solidFill>
                  <a:srgbClr val="254061"/>
                </a:solidFill>
                <a:latin typeface="나눔고딕" panose="020D0604000000000000" pitchFamily="50" charset="-127"/>
              </a:rPr>
              <a:t>in plaintext</a:t>
            </a: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) with: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Highest protocol version supported by both client and server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Strongest </a:t>
            </a: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cryptographic suite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selected from those offered by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the client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F3CD76F-4251-4549-B1AB-B293561DE90A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564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Certificate (of server)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>
                <a:latin typeface="나눔고딕" panose="020D0604000000000000" pitchFamily="50" charset="-127"/>
              </a:rPr>
              <a:t>2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78EE4D1-680E-9CA4-8EF4-C27406B7D41D}"/>
              </a:ext>
            </a:extLst>
          </p:cNvPr>
          <p:cNvSpPr/>
          <p:nvPr/>
        </p:nvSpPr>
        <p:spPr>
          <a:xfrm>
            <a:off x="666073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Client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0B022BA-F4A5-251F-3AAD-450626831E53}"/>
              </a:ext>
            </a:extLst>
          </p:cNvPr>
          <p:cNvCxnSpPr/>
          <p:nvPr/>
        </p:nvCxnSpPr>
        <p:spPr>
          <a:xfrm>
            <a:off x="2411761" y="1635656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F239B4-BC4B-FCC6-85C3-4E3547AB9FAA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2427733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9DC2817-2B4B-0685-A910-9B1012BDC2F5}"/>
              </a:ext>
            </a:extLst>
          </p:cNvPr>
          <p:cNvSpPr/>
          <p:nvPr/>
        </p:nvSpPr>
        <p:spPr>
          <a:xfrm>
            <a:off x="5868144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Server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69D24D-21E4-0C4A-93C8-6EB8C14F4119}"/>
                  </a:ext>
                </a:extLst>
              </p:cNvPr>
              <p:cNvSpPr txBox="1"/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69D24D-21E4-0C4A-93C8-6EB8C14F4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blipFill>
                <a:blip r:embed="rId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C7A356-E7DD-5517-7C13-CF58215D80DF}"/>
                  </a:ext>
                </a:extLst>
              </p:cNvPr>
              <p:cNvSpPr txBox="1"/>
              <p:nvPr/>
            </p:nvSpPr>
            <p:spPr>
              <a:xfrm>
                <a:off x="3640024" y="1689070"/>
                <a:ext cx="212276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  <a:endParaRPr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Certificate(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𝑆𝑖𝑔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  <m:r>
                      <a:rPr lang="en-US" altLang="ko-Kore-KR" sz="14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4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ore-KR" sz="14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)),</a:t>
                </a: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r>
                  <a:rPr lang="en-US" altLang="ko-Kore-KR" sz="1400" dirty="0" err="1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ServerHelloDone</a:t>
                </a:r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endParaRPr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C7A356-E7DD-5517-7C13-CF58215D8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24" y="1689070"/>
                <a:ext cx="2122761" cy="738664"/>
              </a:xfrm>
              <a:prstGeom prst="rect">
                <a:avLst/>
              </a:prstGeom>
              <a:blipFill>
                <a:blip r:embed="rId3"/>
                <a:stretch>
                  <a:fillRect l="-575" t="-1653" r="-862" b="-8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BFA44EA2-5180-02B4-FDF5-E4CA7AEA2542}"/>
              </a:ext>
            </a:extLst>
          </p:cNvPr>
          <p:cNvSpPr/>
          <p:nvPr/>
        </p:nvSpPr>
        <p:spPr>
          <a:xfrm>
            <a:off x="2217272" y="2696493"/>
            <a:ext cx="3600400" cy="1800200"/>
          </a:xfrm>
          <a:prstGeom prst="wedgeRoundRectCallout">
            <a:avLst>
              <a:gd name="adj1" fmla="val 32864"/>
              <a:gd name="adj2" fmla="val -64728"/>
              <a:gd name="adj3" fmla="val 16667"/>
            </a:avLst>
          </a:prstGeom>
          <a:solidFill>
            <a:schemeClr val="bg1"/>
          </a:solidFill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Server sends server’s public-key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certificate containing server’s RSA</a:t>
            </a:r>
          </a:p>
          <a:p>
            <a:pPr algn="ctr"/>
            <a:r>
              <a:rPr kumimoji="1"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(depending on the chosen crypto suite)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78223-2960-DCBF-ECE5-21FED39B7CA8}"/>
              </a:ext>
            </a:extLst>
          </p:cNvPr>
          <p:cNvSpPr txBox="1"/>
          <p:nvPr/>
        </p:nvSpPr>
        <p:spPr>
          <a:xfrm>
            <a:off x="395536" y="4496802"/>
            <a:ext cx="2183226" cy="523220"/>
          </a:xfrm>
          <a:prstGeom prst="rect">
            <a:avLst/>
          </a:prstGeom>
          <a:solidFill>
            <a:schemeClr val="bg1"/>
          </a:solidFill>
          <a:ln>
            <a:solidFill>
              <a:srgbClr val="25406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 will verify the cert</a:t>
            </a:r>
          </a:p>
          <a:p>
            <a:pPr algn="ctr"/>
            <a:r>
              <a:rPr kumimoji="1"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(out of TLS)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49F8F20D-5B73-4C0C-A759-613C3731A3D5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995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>
                <a:latin typeface="나눔고딕" panose="020D0604000000000000" pitchFamily="50" charset="-127"/>
              </a:rPr>
              <a:t>ClientKeyExchange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>
                <a:latin typeface="나눔고딕" panose="020D0604000000000000" pitchFamily="50" charset="-127"/>
              </a:rPr>
              <a:t>2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78EE4D1-680E-9CA4-8EF4-C27406B7D41D}"/>
              </a:ext>
            </a:extLst>
          </p:cNvPr>
          <p:cNvSpPr/>
          <p:nvPr/>
        </p:nvSpPr>
        <p:spPr>
          <a:xfrm>
            <a:off x="666073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Client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0B022BA-F4A5-251F-3AAD-450626831E53}"/>
              </a:ext>
            </a:extLst>
          </p:cNvPr>
          <p:cNvCxnSpPr/>
          <p:nvPr/>
        </p:nvCxnSpPr>
        <p:spPr>
          <a:xfrm>
            <a:off x="2411761" y="1635656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F239B4-BC4B-FCC6-85C3-4E3547AB9FAA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2571749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9DC2817-2B4B-0685-A910-9B1012BDC2F5}"/>
              </a:ext>
            </a:extLst>
          </p:cNvPr>
          <p:cNvSpPr/>
          <p:nvPr/>
        </p:nvSpPr>
        <p:spPr>
          <a:xfrm>
            <a:off x="5868144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Server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C7A356-E7DD-5517-7C13-CF58215D80DF}"/>
                  </a:ext>
                </a:extLst>
              </p:cNvPr>
              <p:cNvSpPr txBox="1"/>
              <p:nvPr/>
            </p:nvSpPr>
            <p:spPr>
              <a:xfrm>
                <a:off x="3640024" y="1779662"/>
                <a:ext cx="212276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  <a:endParaRPr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Certificate(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𝑆𝑖𝑔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)),</a:t>
                </a: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r>
                  <a:rPr lang="en-US" altLang="ko-Kore-KR" sz="1400" dirty="0" err="1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ServerHelloDone</a:t>
                </a:r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C7A356-E7DD-5517-7C13-CF58215D8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24" y="1779662"/>
                <a:ext cx="2122761" cy="738664"/>
              </a:xfrm>
              <a:prstGeom prst="rect">
                <a:avLst/>
              </a:prstGeom>
              <a:blipFill>
                <a:blip r:embed="rId2"/>
                <a:stretch>
                  <a:fillRect l="-575" t="-1653" r="-862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BFA44EA2-5180-02B4-FDF5-E4CA7AEA2542}"/>
              </a:ext>
            </a:extLst>
          </p:cNvPr>
          <p:cNvSpPr/>
          <p:nvPr/>
        </p:nvSpPr>
        <p:spPr>
          <a:xfrm>
            <a:off x="2195736" y="3147814"/>
            <a:ext cx="3600400" cy="939493"/>
          </a:xfrm>
          <a:prstGeom prst="wedgeRoundRectCallout">
            <a:avLst>
              <a:gd name="adj1" fmla="val -31718"/>
              <a:gd name="adj2" fmla="val -61058"/>
              <a:gd name="adj3" fmla="val 16667"/>
            </a:avLst>
          </a:prstGeom>
          <a:solidFill>
            <a:schemeClr val="bg1"/>
          </a:solidFill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Client generates some secret key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material and sends it to the server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encrypted with the server’s public key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1B1CBFE-B080-CE9B-79B7-A9EF56F9FA95}"/>
              </a:ext>
            </a:extLst>
          </p:cNvPr>
          <p:cNvCxnSpPr/>
          <p:nvPr/>
        </p:nvCxnSpPr>
        <p:spPr>
          <a:xfrm>
            <a:off x="2411761" y="3167570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4E3566-2A3A-04B5-2883-6D5F84F6A3C5}"/>
              </a:ext>
            </a:extLst>
          </p:cNvPr>
          <p:cNvSpPr txBox="1"/>
          <p:nvPr/>
        </p:nvSpPr>
        <p:spPr>
          <a:xfrm>
            <a:off x="2339752" y="2787774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ClientKeyExchange</a:t>
            </a:r>
            <a:endParaRPr kumimoji="1"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3A1CF-BE6F-CF78-6839-E28553E2FFCE}"/>
                  </a:ext>
                </a:extLst>
              </p:cNvPr>
              <p:cNvSpPr txBox="1"/>
              <p:nvPr/>
            </p:nvSpPr>
            <p:spPr>
              <a:xfrm>
                <a:off x="2827140" y="4319688"/>
                <a:ext cx="2014975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5406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S: server identity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server’s public key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𝑆𝑖𝑔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(): CA’s signature</a:t>
                </a:r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3A1CF-BE6F-CF78-6839-E28553E2F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40" y="4319688"/>
                <a:ext cx="2014975" cy="738664"/>
              </a:xfrm>
              <a:prstGeom prst="rect">
                <a:avLst/>
              </a:prstGeom>
              <a:blipFill>
                <a:blip r:embed="rId3"/>
                <a:stretch>
                  <a:fillRect t="-813" r="-602" b="-6504"/>
                </a:stretch>
              </a:blipFill>
              <a:ln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02F754-8425-D6EC-12A7-79126F1D33F9}"/>
                  </a:ext>
                </a:extLst>
              </p:cNvPr>
              <p:cNvSpPr txBox="1"/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02F754-8425-D6EC-12A7-79126F1D3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blipFill>
                <a:blip r:embed="rId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FCD5678E-F7D5-424C-B28E-4C3E619393B3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595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>
                <a:latin typeface="나눔고딕" panose="020D0604000000000000" pitchFamily="50" charset="-127"/>
              </a:rPr>
              <a:t>TLS message flow: RSA case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>
                <a:latin typeface="나눔고딕" panose="020D0604000000000000" pitchFamily="50" charset="-127"/>
              </a:rPr>
              <a:t>2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78EE4D1-680E-9CA4-8EF4-C27406B7D41D}"/>
              </a:ext>
            </a:extLst>
          </p:cNvPr>
          <p:cNvSpPr/>
          <p:nvPr/>
        </p:nvSpPr>
        <p:spPr>
          <a:xfrm>
            <a:off x="666073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Client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0B022BA-F4A5-251F-3AAD-450626831E53}"/>
              </a:ext>
            </a:extLst>
          </p:cNvPr>
          <p:cNvCxnSpPr/>
          <p:nvPr/>
        </p:nvCxnSpPr>
        <p:spPr>
          <a:xfrm>
            <a:off x="2411761" y="1635656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F239B4-BC4B-FCC6-85C3-4E3547AB9FAA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2571749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9DC2817-2B4B-0685-A910-9B1012BDC2F5}"/>
              </a:ext>
            </a:extLst>
          </p:cNvPr>
          <p:cNvSpPr/>
          <p:nvPr/>
        </p:nvSpPr>
        <p:spPr>
          <a:xfrm>
            <a:off x="5868144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Server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모서리가 둥근 사각형 설명선[R] 10">
                <a:extLst>
                  <a:ext uri="{FF2B5EF4-FFF2-40B4-BE49-F238E27FC236}">
                    <a16:creationId xmlns:a16="http://schemas.microsoft.com/office/drawing/2014/main" id="{BFA44EA2-5180-02B4-FDF5-E4CA7AEA2542}"/>
                  </a:ext>
                </a:extLst>
              </p:cNvPr>
              <p:cNvSpPr/>
              <p:nvPr/>
            </p:nvSpPr>
            <p:spPr>
              <a:xfrm>
                <a:off x="2195736" y="3147814"/>
                <a:ext cx="3600400" cy="939493"/>
              </a:xfrm>
              <a:prstGeom prst="wedgeRoundRectCallout">
                <a:avLst>
                  <a:gd name="adj1" fmla="val -31718"/>
                  <a:gd name="adj2" fmla="val -6105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B996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</a:rPr>
                  <a:t>If the protocol is correct, Client and </a:t>
                </a:r>
                <a:b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</a:rPr>
                </a:br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</a:rPr>
                  <a:t>Server share some secret key material </a:t>
                </a:r>
                <a:b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</a:rPr>
                </a:br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𝑒𝑐𝑟𝑒𝑡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</a:rPr>
                  <a:t> at this point</a:t>
                </a:r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1" name="모서리가 둥근 사각형 설명선[R] 10">
                <a:extLst>
                  <a:ext uri="{FF2B5EF4-FFF2-40B4-BE49-F238E27FC236}">
                    <a16:creationId xmlns:a16="http://schemas.microsoft.com/office/drawing/2014/main" id="{BFA44EA2-5180-02B4-FDF5-E4CA7AEA2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147814"/>
                <a:ext cx="3600400" cy="939493"/>
              </a:xfrm>
              <a:prstGeom prst="wedgeRoundRectCallout">
                <a:avLst>
                  <a:gd name="adj1" fmla="val -31718"/>
                  <a:gd name="adj2" fmla="val -61058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B9964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1B1CBFE-B080-CE9B-79B7-A9EF56F9FA95}"/>
              </a:ext>
            </a:extLst>
          </p:cNvPr>
          <p:cNvCxnSpPr/>
          <p:nvPr/>
        </p:nvCxnSpPr>
        <p:spPr>
          <a:xfrm>
            <a:off x="2411761" y="3167570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4E3566-2A3A-04B5-2883-6D5F84F6A3C5}"/>
                  </a:ext>
                </a:extLst>
              </p:cNvPr>
              <p:cNvSpPr txBox="1"/>
              <p:nvPr/>
            </p:nvSpPr>
            <p:spPr>
              <a:xfrm>
                <a:off x="2339752" y="2787774"/>
                <a:ext cx="8845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𝑠𝑒𝑐𝑟𝑒𝑡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4E3566-2A3A-04B5-2883-6D5F84F6A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787774"/>
                <a:ext cx="884538" cy="307777"/>
              </a:xfrm>
              <a:prstGeom prst="rect">
                <a:avLst/>
              </a:prstGeom>
              <a:blipFill>
                <a:blip r:embed="rId3"/>
                <a:stretch>
                  <a:fillRect l="-2069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3A1CF-BE6F-CF78-6839-E28553E2FFCE}"/>
                  </a:ext>
                </a:extLst>
              </p:cNvPr>
              <p:cNvSpPr txBox="1"/>
              <p:nvPr/>
            </p:nvSpPr>
            <p:spPr>
              <a:xfrm>
                <a:off x="2703164" y="4319688"/>
                <a:ext cx="2262927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5406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𝑒𝑐𝑟𝑒𝑡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ore-KR" sz="14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premaster secret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server’s public key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3A1CF-BE6F-CF78-6839-E28553E2F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164" y="4319688"/>
                <a:ext cx="2262927" cy="523220"/>
              </a:xfrm>
              <a:prstGeom prst="rect">
                <a:avLst/>
              </a:prstGeom>
              <a:blipFill>
                <a:blip r:embed="rId4"/>
                <a:stretch>
                  <a:fillRect t="-1149" r="-267" b="-10345"/>
                </a:stretch>
              </a:blipFill>
              <a:ln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A123AC-1FAA-E86B-0622-DE9395D593CB}"/>
                  </a:ext>
                </a:extLst>
              </p:cNvPr>
              <p:cNvSpPr txBox="1"/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A123AC-1FAA-E86B-0622-DE9395D59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blipFill>
                <a:blip r:embed="rId5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AB5607-D232-55CE-F36C-F96BF8AEB4E7}"/>
                  </a:ext>
                </a:extLst>
              </p:cNvPr>
              <p:cNvSpPr txBox="1"/>
              <p:nvPr/>
            </p:nvSpPr>
            <p:spPr>
              <a:xfrm>
                <a:off x="3640024" y="1779662"/>
                <a:ext cx="212276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  <a:endParaRPr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Certificate(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𝑆𝑖𝑔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)),</a:t>
                </a: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r>
                  <a:rPr lang="en-US" altLang="ko-Kore-KR" sz="1400" dirty="0" err="1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ServerHelloDone</a:t>
                </a:r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AB5607-D232-55CE-F36C-F96BF8AEB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24" y="1779662"/>
                <a:ext cx="2122761" cy="738664"/>
              </a:xfrm>
              <a:prstGeom prst="rect">
                <a:avLst/>
              </a:prstGeom>
              <a:blipFill>
                <a:blip r:embed="rId6"/>
                <a:stretch>
                  <a:fillRect l="-575" t="-1653" r="-862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BC7683-ED90-F87A-2CC2-B85FDAE1BAAE}"/>
                  </a:ext>
                </a:extLst>
              </p:cNvPr>
              <p:cNvSpPr txBox="1"/>
              <p:nvPr/>
            </p:nvSpPr>
            <p:spPr>
              <a:xfrm>
                <a:off x="3032660" y="2951390"/>
                <a:ext cx="31167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000" i="1" smtClean="0">
                              <a:solidFill>
                                <a:srgbClr val="2540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000" b="0" i="1" smtClean="0">
                              <a:solidFill>
                                <a:srgbClr val="25406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ore-KR" sz="1000" b="0" i="1" smtClean="0">
                              <a:solidFill>
                                <a:srgbClr val="25406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BC7683-ED90-F87A-2CC2-B85FDAE1B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60" y="2951390"/>
                <a:ext cx="311672" cy="153888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486993F-4C16-4DAE-87CF-64B9ECC3E4D9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579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>
                <a:latin typeface="나눔고딕" panose="020D0604000000000000" pitchFamily="50" charset="-127"/>
              </a:rPr>
              <a:t>Finished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>
                <a:latin typeface="나눔고딕" panose="020D0604000000000000" pitchFamily="50" charset="-127"/>
              </a:rPr>
              <a:t>2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78EE4D1-680E-9CA4-8EF4-C27406B7D41D}"/>
              </a:ext>
            </a:extLst>
          </p:cNvPr>
          <p:cNvSpPr/>
          <p:nvPr/>
        </p:nvSpPr>
        <p:spPr>
          <a:xfrm>
            <a:off x="666073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Client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0B022BA-F4A5-251F-3AAD-450626831E53}"/>
              </a:ext>
            </a:extLst>
          </p:cNvPr>
          <p:cNvCxnSpPr/>
          <p:nvPr/>
        </p:nvCxnSpPr>
        <p:spPr>
          <a:xfrm>
            <a:off x="2411761" y="1635656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F239B4-BC4B-FCC6-85C3-4E3547AB9FAA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2571749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9DC2817-2B4B-0685-A910-9B1012BDC2F5}"/>
              </a:ext>
            </a:extLst>
          </p:cNvPr>
          <p:cNvSpPr/>
          <p:nvPr/>
        </p:nvSpPr>
        <p:spPr>
          <a:xfrm>
            <a:off x="5868144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Server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1B1CBFE-B080-CE9B-79B7-A9EF56F9FA95}"/>
              </a:ext>
            </a:extLst>
          </p:cNvPr>
          <p:cNvCxnSpPr/>
          <p:nvPr/>
        </p:nvCxnSpPr>
        <p:spPr>
          <a:xfrm>
            <a:off x="2411761" y="3167570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4E3566-2A3A-04B5-2883-6D5F84F6A3C5}"/>
              </a:ext>
            </a:extLst>
          </p:cNvPr>
          <p:cNvSpPr txBox="1"/>
          <p:nvPr/>
        </p:nvSpPr>
        <p:spPr>
          <a:xfrm>
            <a:off x="2339752" y="2787774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ClientKeyExchange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A123AC-1FAA-E86B-0622-DE9395D593CB}"/>
                  </a:ext>
                </a:extLst>
              </p:cNvPr>
              <p:cNvSpPr txBox="1"/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A123AC-1FAA-E86B-0622-DE9395D59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blipFill>
                <a:blip r:embed="rId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AB5607-D232-55CE-F36C-F96BF8AEB4E7}"/>
                  </a:ext>
                </a:extLst>
              </p:cNvPr>
              <p:cNvSpPr txBox="1"/>
              <p:nvPr/>
            </p:nvSpPr>
            <p:spPr>
              <a:xfrm>
                <a:off x="3640024" y="1779662"/>
                <a:ext cx="212276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  <a:endParaRPr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Certificate(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𝑆𝑖𝑔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)),</a:t>
                </a: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r>
                  <a:rPr lang="en-US" altLang="ko-Kore-KR" sz="1400" dirty="0" err="1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ServerHelloDone</a:t>
                </a:r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AB5607-D232-55CE-F36C-F96BF8AEB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24" y="1779662"/>
                <a:ext cx="2122761" cy="738664"/>
              </a:xfrm>
              <a:prstGeom prst="rect">
                <a:avLst/>
              </a:prstGeom>
              <a:blipFill>
                <a:blip r:embed="rId3"/>
                <a:stretch>
                  <a:fillRect l="-575" t="-1653" r="-862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F0A763-A43D-DA4A-C78C-1E6E8848412B}"/>
              </a:ext>
            </a:extLst>
          </p:cNvPr>
          <p:cNvCxnSpPr>
            <a:cxnSpLocks/>
          </p:cNvCxnSpPr>
          <p:nvPr/>
        </p:nvCxnSpPr>
        <p:spPr>
          <a:xfrm>
            <a:off x="7696314" y="1563638"/>
            <a:ext cx="47608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48C4DC-5316-CA94-F318-5394A0C2FA06}"/>
              </a:ext>
            </a:extLst>
          </p:cNvPr>
          <p:cNvCxnSpPr>
            <a:cxnSpLocks/>
          </p:cNvCxnSpPr>
          <p:nvPr/>
        </p:nvCxnSpPr>
        <p:spPr>
          <a:xfrm>
            <a:off x="7696314" y="2067694"/>
            <a:ext cx="47608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EA26BF-A563-3D7E-A20E-053742E32F2F}"/>
              </a:ext>
            </a:extLst>
          </p:cNvPr>
          <p:cNvSpPr txBox="1"/>
          <p:nvPr/>
        </p:nvSpPr>
        <p:spPr>
          <a:xfrm>
            <a:off x="8172401" y="1409749"/>
            <a:ext cx="937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plaintext</a:t>
            </a:r>
            <a:endParaRPr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8D05E-777E-F1F4-A60D-2FBAAF18EC29}"/>
              </a:ext>
            </a:extLst>
          </p:cNvPr>
          <p:cNvSpPr txBox="1"/>
          <p:nvPr/>
        </p:nvSpPr>
        <p:spPr>
          <a:xfrm>
            <a:off x="8172400" y="1883028"/>
            <a:ext cx="1189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ciphertext</a:t>
            </a:r>
            <a:endParaRPr kumimoji="1"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F1B-599E-FE2B-7973-F88F3A2C312E}"/>
              </a:ext>
            </a:extLst>
          </p:cNvPr>
          <p:cNvSpPr/>
          <p:nvPr/>
        </p:nvSpPr>
        <p:spPr>
          <a:xfrm>
            <a:off x="7596336" y="1419621"/>
            <a:ext cx="1547664" cy="8640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49AC02-123B-EAC1-4CAD-1A51C99DB85A}"/>
              </a:ext>
            </a:extLst>
          </p:cNvPr>
          <p:cNvCxnSpPr/>
          <p:nvPr/>
        </p:nvCxnSpPr>
        <p:spPr>
          <a:xfrm>
            <a:off x="2411761" y="3949773"/>
            <a:ext cx="180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A8E9FE-F2BE-2078-47D6-9026DA3655C4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4659981"/>
            <a:ext cx="180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46E518-406F-3470-9A24-FC13AF518350}"/>
              </a:ext>
            </a:extLst>
          </p:cNvPr>
          <p:cNvSpPr txBox="1"/>
          <p:nvPr/>
        </p:nvSpPr>
        <p:spPr>
          <a:xfrm>
            <a:off x="2339752" y="3579862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Finished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2C247C-9E8B-5452-7746-42AB01C198DF}"/>
              </a:ext>
            </a:extLst>
          </p:cNvPr>
          <p:cNvSpPr txBox="1"/>
          <p:nvPr/>
        </p:nvSpPr>
        <p:spPr>
          <a:xfrm>
            <a:off x="4924410" y="4330882"/>
            <a:ext cx="854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Finished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54C0D0-D5C9-C6FD-6F6F-6A085A141390}"/>
              </a:ext>
            </a:extLst>
          </p:cNvPr>
          <p:cNvSpPr txBox="1"/>
          <p:nvPr/>
        </p:nvSpPr>
        <p:spPr>
          <a:xfrm>
            <a:off x="2339752" y="3231389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Switch to negotiated cipher</a:t>
            </a:r>
            <a:endParaRPr kumimoji="1" lang="ko-Kore-KR" altLang="en-US" sz="1400" dirty="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F582A9-BF68-8D1B-9E2E-B872A8F68499}"/>
              </a:ext>
            </a:extLst>
          </p:cNvPr>
          <p:cNvSpPr txBox="1"/>
          <p:nvPr/>
        </p:nvSpPr>
        <p:spPr>
          <a:xfrm>
            <a:off x="3317572" y="4064173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ore-KR" sz="1400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Switch to negotiated cipher</a:t>
            </a:r>
            <a:endParaRPr lang="ko-Kore-KR" altLang="en-US" sz="1400" dirty="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모서리가 둥근 사각형 설명선[R] 28">
            <a:extLst>
              <a:ext uri="{FF2B5EF4-FFF2-40B4-BE49-F238E27FC236}">
                <a16:creationId xmlns:a16="http://schemas.microsoft.com/office/drawing/2014/main" id="{E99D94C2-08F6-385E-CEA6-0118235E413D}"/>
              </a:ext>
            </a:extLst>
          </p:cNvPr>
          <p:cNvSpPr/>
          <p:nvPr/>
        </p:nvSpPr>
        <p:spPr>
          <a:xfrm>
            <a:off x="6211380" y="3972889"/>
            <a:ext cx="2825315" cy="939493"/>
          </a:xfrm>
          <a:prstGeom prst="wedgeRoundRectCallout">
            <a:avLst>
              <a:gd name="adj1" fmla="val -65265"/>
              <a:gd name="adj2" fmla="val 6609"/>
              <a:gd name="adj3" fmla="val 16667"/>
            </a:avLst>
          </a:prstGeom>
          <a:solidFill>
            <a:schemeClr val="bg1"/>
          </a:solidFill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Hash (record of all sent and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received handshake messages)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6ACB376F-B155-4A15-A51F-DF2DA7C64024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3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Version rollback attack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2E6A74C-8602-2B38-4D77-CEFAA3BE2BBA}"/>
              </a:ext>
            </a:extLst>
          </p:cNvPr>
          <p:cNvSpPr/>
          <p:nvPr/>
        </p:nvSpPr>
        <p:spPr>
          <a:xfrm>
            <a:off x="666073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Client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718FB1F-8ADB-23FE-0695-2904E17F83FD}"/>
              </a:ext>
            </a:extLst>
          </p:cNvPr>
          <p:cNvCxnSpPr/>
          <p:nvPr/>
        </p:nvCxnSpPr>
        <p:spPr>
          <a:xfrm>
            <a:off x="2411761" y="1635656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163252A-CD95-0069-6784-CB28C4489678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2427733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708B239-17C7-8760-841D-B1D76A4A2948}"/>
              </a:ext>
            </a:extLst>
          </p:cNvPr>
          <p:cNvSpPr/>
          <p:nvPr/>
        </p:nvSpPr>
        <p:spPr>
          <a:xfrm>
            <a:off x="5868144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Server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AB3E12-8FB1-7093-B58B-55A1E3B5EE62}"/>
                  </a:ext>
                </a:extLst>
              </p:cNvPr>
              <p:cNvSpPr txBox="1"/>
              <p:nvPr/>
            </p:nvSpPr>
            <p:spPr>
              <a:xfrm>
                <a:off x="2339752" y="987574"/>
                <a:ext cx="2262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ore-KR" sz="1400" b="1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ore-KR" sz="1400" b="1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ore-KR" sz="1400" b="1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AB3E12-8FB1-7093-B58B-55A1E3B5E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987574"/>
                <a:ext cx="2262286" cy="307777"/>
              </a:xfrm>
              <a:prstGeom prst="rect">
                <a:avLst/>
              </a:prstGeom>
              <a:blipFill>
                <a:blip r:embed="rId2"/>
                <a:stretch>
                  <a:fillRect t="-400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0A744DA3-3281-4516-9623-909DBED82FA1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84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Version rollback attack (Cont’d)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2E6A74C-8602-2B38-4D77-CEFAA3BE2BBA}"/>
              </a:ext>
            </a:extLst>
          </p:cNvPr>
          <p:cNvSpPr/>
          <p:nvPr/>
        </p:nvSpPr>
        <p:spPr>
          <a:xfrm>
            <a:off x="666073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Client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718FB1F-8ADB-23FE-0695-2904E17F83FD}"/>
              </a:ext>
            </a:extLst>
          </p:cNvPr>
          <p:cNvCxnSpPr/>
          <p:nvPr/>
        </p:nvCxnSpPr>
        <p:spPr>
          <a:xfrm>
            <a:off x="2411761" y="1635656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163252A-CD95-0069-6784-CB28C4489678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2427733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708B239-17C7-8760-841D-B1D76A4A2948}"/>
              </a:ext>
            </a:extLst>
          </p:cNvPr>
          <p:cNvSpPr/>
          <p:nvPr/>
        </p:nvSpPr>
        <p:spPr>
          <a:xfrm>
            <a:off x="5868144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Server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AB3E12-8FB1-7093-B58B-55A1E3B5EE62}"/>
                  </a:ext>
                </a:extLst>
              </p:cNvPr>
              <p:cNvSpPr txBox="1"/>
              <p:nvPr/>
            </p:nvSpPr>
            <p:spPr>
              <a:xfrm>
                <a:off x="2339752" y="1255860"/>
                <a:ext cx="2262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ore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ore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ore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AB3E12-8FB1-7093-B58B-55A1E3B5E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255860"/>
                <a:ext cx="2262286" cy="307777"/>
              </a:xfrm>
              <a:prstGeom prst="rect">
                <a:avLst/>
              </a:prstGeom>
              <a:blipFill>
                <a:blip r:embed="rId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811FA2-22FF-F6E1-2C7D-F4D035383D57}"/>
                  </a:ext>
                </a:extLst>
              </p:cNvPr>
              <p:cNvSpPr txBox="1"/>
              <p:nvPr/>
            </p:nvSpPr>
            <p:spPr>
              <a:xfrm>
                <a:off x="3469657" y="1689070"/>
                <a:ext cx="229312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ore-KR" sz="1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ore-KR" sz="1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ore-KR" sz="1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  <a:endParaRPr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Certificate(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𝑆𝑖𝑔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  <m:r>
                      <a:rPr lang="en-US" altLang="ko-Kore-KR" sz="14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4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ore-KR" sz="14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)),</a:t>
                </a: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r>
                  <a:rPr lang="en-US" altLang="ko-Kore-KR" sz="1400" dirty="0" err="1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ServerHelloDone</a:t>
                </a:r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endParaRPr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811FA2-22FF-F6E1-2C7D-F4D035383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657" y="1689070"/>
                <a:ext cx="2293128" cy="738664"/>
              </a:xfrm>
              <a:prstGeom prst="rect">
                <a:avLst/>
              </a:prstGeom>
              <a:blipFill>
                <a:blip r:embed="rId3"/>
                <a:stretch>
                  <a:fillRect t="-1653" r="-798" b="-8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A6156A-2C1B-21C7-94A1-1723154D12CA}"/>
                  </a:ext>
                </a:extLst>
              </p:cNvPr>
              <p:cNvSpPr txBox="1"/>
              <p:nvPr/>
            </p:nvSpPr>
            <p:spPr>
              <a:xfrm>
                <a:off x="7465348" y="732867"/>
                <a:ext cx="167385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5406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0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0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ore-KR" sz="10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𝑒𝑐𝑟𝑒𝑡</m:t>
                        </m:r>
                      </m:e>
                      <m:sub>
                        <m:r>
                          <a:rPr lang="en-US" altLang="ko-Kore-KR" sz="10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ore-KR" sz="10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10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premaster secret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0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0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ore-KR" sz="10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ko-Kore-KR" sz="10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server’s public key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A6156A-2C1B-21C7-94A1-1723154D1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8" y="732867"/>
                <a:ext cx="1673856" cy="400110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  <a:ln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E5189A-112D-15DB-1E1B-AA36F53A93B2}"/>
              </a:ext>
            </a:extLst>
          </p:cNvPr>
          <p:cNvSpPr txBox="1"/>
          <p:nvPr/>
        </p:nvSpPr>
        <p:spPr>
          <a:xfrm>
            <a:off x="2708569" y="2787774"/>
            <a:ext cx="2629246" cy="738664"/>
          </a:xfrm>
          <a:prstGeom prst="rect">
            <a:avLst/>
          </a:prstGeom>
          <a:solidFill>
            <a:schemeClr val="bg1"/>
          </a:solidFill>
          <a:ln>
            <a:solidFill>
              <a:srgbClr val="25406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 and Server end up </a:t>
            </a:r>
            <a:br>
              <a:rPr kumimoji="1"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communicating using SSL 2.0</a:t>
            </a:r>
            <a:br>
              <a:rPr kumimoji="1"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(even they can use SSL 3.0...)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780C393-E505-445A-B0B1-FB73BDAD4026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827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Version check in SSL 3.0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3864FC8-3196-079D-ECF5-8D60DCCAEE93}"/>
              </a:ext>
            </a:extLst>
          </p:cNvPr>
          <p:cNvSpPr/>
          <p:nvPr/>
        </p:nvSpPr>
        <p:spPr>
          <a:xfrm>
            <a:off x="666073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Client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B5EA6A1-42E2-CD08-862B-4E3F069EFA29}"/>
              </a:ext>
            </a:extLst>
          </p:cNvPr>
          <p:cNvCxnSpPr/>
          <p:nvPr/>
        </p:nvCxnSpPr>
        <p:spPr>
          <a:xfrm>
            <a:off x="2411761" y="1635656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8A14ECA-1A2E-DA26-55DE-2A9B96001B1B}"/>
              </a:ext>
            </a:extLst>
          </p:cNvPr>
          <p:cNvCxnSpPr>
            <a:cxnSpLocks/>
          </p:cNvCxnSpPr>
          <p:nvPr/>
        </p:nvCxnSpPr>
        <p:spPr>
          <a:xfrm rot="10800000">
            <a:off x="3924128" y="2571749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995B420-CE61-A32E-8D2D-21BF441990E6}"/>
              </a:ext>
            </a:extLst>
          </p:cNvPr>
          <p:cNvSpPr/>
          <p:nvPr/>
        </p:nvSpPr>
        <p:spPr>
          <a:xfrm>
            <a:off x="5868144" y="1419631"/>
            <a:ext cx="1512168" cy="3672399"/>
          </a:xfrm>
          <a:prstGeom prst="roundRect">
            <a:avLst/>
          </a:prstGeom>
          <a:solidFill>
            <a:srgbClr val="B996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latin typeface="나눔고딕" panose="020D0604000000000000" pitchFamily="50" charset="-127"/>
              </a:rPr>
              <a:t>Server</a:t>
            </a:r>
            <a:endParaRPr kumimoji="1" lang="ko-Kore-KR" altLang="en-US" dirty="0">
              <a:latin typeface="나눔고딕" panose="020D0604000000000000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04C963-E40D-1D9B-33DB-EBB0A960D9D9}"/>
              </a:ext>
            </a:extLst>
          </p:cNvPr>
          <p:cNvCxnSpPr/>
          <p:nvPr/>
        </p:nvCxnSpPr>
        <p:spPr>
          <a:xfrm>
            <a:off x="2411761" y="3167570"/>
            <a:ext cx="180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BB1DBB-A855-8B6E-1A31-C22D824010B4}"/>
                  </a:ext>
                </a:extLst>
              </p:cNvPr>
              <p:cNvSpPr txBox="1"/>
              <p:nvPr/>
            </p:nvSpPr>
            <p:spPr>
              <a:xfrm>
                <a:off x="2339752" y="2787774"/>
                <a:ext cx="16992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ore-KR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𝑣𝑒𝑟𝑠𝑖𝑜𝑛</m:t>
                            </m:r>
                          </m:e>
                          <m:sub>
                            <m:r>
                              <a:rPr lang="en-US" altLang="ko-Kore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𝑠𝑒𝑐𝑟𝑒𝑡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BB1DBB-A855-8B6E-1A31-C22D8240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787774"/>
                <a:ext cx="1699248" cy="307777"/>
              </a:xfrm>
              <a:prstGeom prst="rect">
                <a:avLst/>
              </a:prstGeom>
              <a:blipFill>
                <a:blip r:embed="rId2"/>
                <a:stretch>
                  <a:fillRect l="-1075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371B5B-3009-A8F7-63F0-2C45F8DBD92C}"/>
                  </a:ext>
                </a:extLst>
              </p:cNvPr>
              <p:cNvSpPr txBox="1"/>
              <p:nvPr/>
            </p:nvSpPr>
            <p:spPr>
              <a:xfrm>
                <a:off x="2703164" y="4319688"/>
                <a:ext cx="2262927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5406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𝑒𝑐𝑟𝑒𝑡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ore-KR" sz="14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premaster secret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server’s public key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371B5B-3009-A8F7-63F0-2C45F8DBD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164" y="4319688"/>
                <a:ext cx="2262927" cy="523220"/>
              </a:xfrm>
              <a:prstGeom prst="rect">
                <a:avLst/>
              </a:prstGeom>
              <a:blipFill>
                <a:blip r:embed="rId3"/>
                <a:stretch>
                  <a:fillRect t="-1149" r="-267" b="-10345"/>
                </a:stretch>
              </a:blipFill>
              <a:ln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A811D5-6575-D9CE-4BDC-9A1280C8B72D}"/>
                  </a:ext>
                </a:extLst>
              </p:cNvPr>
              <p:cNvSpPr txBox="1"/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A811D5-6575-D9CE-4BDC-9A1280C8B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255860"/>
                <a:ext cx="1746247" cy="307777"/>
              </a:xfrm>
              <a:prstGeom prst="rect">
                <a:avLst/>
              </a:prstGeom>
              <a:blipFill>
                <a:blip r:embed="rId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1B9C21-000D-24E7-3899-209538C0669F}"/>
                  </a:ext>
                </a:extLst>
              </p:cNvPr>
              <p:cNvSpPr txBox="1"/>
              <p:nvPr/>
            </p:nvSpPr>
            <p:spPr>
              <a:xfrm>
                <a:off x="3640024" y="1779662"/>
                <a:ext cx="212276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𝑣𝑒𝑟𝑠𝑖𝑜𝑛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𝑠𝑢𝑖𝑡𝑒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  <a:endParaRPr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Certificate(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𝑆𝑖𝑔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𝑐𝑎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ore-KR" sz="1400" b="0" i="1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ore-KR" sz="14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)),</a:t>
                </a:r>
              </a:p>
              <a:p>
                <a:pPr algn="r"/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r>
                  <a:rPr lang="en-US" altLang="ko-Kore-KR" sz="1400" dirty="0" err="1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ServerHelloDone</a:t>
                </a:r>
                <a:r>
                  <a:rPr lang="en-US" altLang="ko-Kore-KR" sz="1400" dirty="0">
                    <a:solidFill>
                      <a:srgbClr val="25406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”</a:t>
                </a:r>
                <a:endParaRPr kumimoji="1" lang="ko-Kore-KR" altLang="en-US" sz="14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1B9C21-000D-24E7-3899-209538C06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24" y="1779662"/>
                <a:ext cx="2122761" cy="738664"/>
              </a:xfrm>
              <a:prstGeom prst="rect">
                <a:avLst/>
              </a:prstGeom>
              <a:blipFill>
                <a:blip r:embed="rId5"/>
                <a:stretch>
                  <a:fillRect l="-575" t="-1653" r="-862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3DD79-AAF3-F7A2-B4B6-5A53393919F2}"/>
                  </a:ext>
                </a:extLst>
              </p:cNvPr>
              <p:cNvSpPr txBox="1"/>
              <p:nvPr/>
            </p:nvSpPr>
            <p:spPr>
              <a:xfrm>
                <a:off x="3834121" y="2958558"/>
                <a:ext cx="31167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000" i="1" smtClean="0">
                              <a:solidFill>
                                <a:srgbClr val="2540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000" b="0" i="1" smtClean="0">
                              <a:solidFill>
                                <a:srgbClr val="25406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ore-KR" sz="1000" b="0" i="1" smtClean="0">
                              <a:solidFill>
                                <a:srgbClr val="25406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>
                  <a:solidFill>
                    <a:srgbClr val="25406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3DD79-AAF3-F7A2-B4B6-5A5339391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121" y="2958558"/>
                <a:ext cx="311672" cy="153888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모서리가 둥근 사각형 설명선[R] 15">
            <a:extLst>
              <a:ext uri="{FF2B5EF4-FFF2-40B4-BE49-F238E27FC236}">
                <a16:creationId xmlns:a16="http://schemas.microsoft.com/office/drawing/2014/main" id="{960FF411-76EE-8D17-6B25-F55877FE4734}"/>
              </a:ext>
            </a:extLst>
          </p:cNvPr>
          <p:cNvSpPr/>
          <p:nvPr/>
        </p:nvSpPr>
        <p:spPr>
          <a:xfrm>
            <a:off x="2848331" y="3375639"/>
            <a:ext cx="1890263" cy="432050"/>
          </a:xfrm>
          <a:prstGeom prst="wedgeRoundRectCallout">
            <a:avLst>
              <a:gd name="adj1" fmla="val -52449"/>
              <a:gd name="adj2" fmla="val -115479"/>
              <a:gd name="adj3" fmla="val 16667"/>
            </a:avLst>
          </a:prstGeom>
          <a:solidFill>
            <a:schemeClr val="bg1"/>
          </a:solidFill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“Embed” version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number into secret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sp>
        <p:nvSpPr>
          <p:cNvPr id="17" name="모서리가 둥근 사각형 설명선[R] 16">
            <a:extLst>
              <a:ext uri="{FF2B5EF4-FFF2-40B4-BE49-F238E27FC236}">
                <a16:creationId xmlns:a16="http://schemas.microsoft.com/office/drawing/2014/main" id="{77A45C72-C5F6-F49B-BA79-F58F23EFBEE5}"/>
              </a:ext>
            </a:extLst>
          </p:cNvPr>
          <p:cNvSpPr/>
          <p:nvPr/>
        </p:nvSpPr>
        <p:spPr>
          <a:xfrm>
            <a:off x="6308151" y="3849941"/>
            <a:ext cx="2825315" cy="939493"/>
          </a:xfrm>
          <a:prstGeom prst="wedgeRoundRectCallout">
            <a:avLst>
              <a:gd name="adj1" fmla="val -36908"/>
              <a:gd name="adj2" fmla="val -89793"/>
              <a:gd name="adj3" fmla="val 16667"/>
            </a:avLst>
          </a:prstGeom>
          <a:solidFill>
            <a:schemeClr val="bg1"/>
          </a:solidFill>
          <a:ln>
            <a:solidFill>
              <a:srgbClr val="B99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Check whether the received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version is equal to the version </a:t>
            </a:r>
            <a:b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</a:b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</a:rPr>
              <a:t>in </a:t>
            </a:r>
            <a:r>
              <a:rPr lang="en-US" altLang="ko-Kore-KR" sz="1400" dirty="0" err="1">
                <a:solidFill>
                  <a:srgbClr val="254061"/>
                </a:solidFill>
                <a:latin typeface="나눔고딕" panose="020D0604000000000000" pitchFamily="50" charset="-127"/>
              </a:rPr>
              <a:t>ClientHello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</a:endParaRPr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D98AF54F-0E0A-4F7F-B654-D910D627D02D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962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723BF7-C7F8-56B2-49BB-283E4942B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kumimoji="1" lang="en-US" altLang="ko-Kore-KR" dirty="0"/>
              <a:t>It contains the hash of all the exchanged messages</a:t>
            </a:r>
          </a:p>
          <a:p>
            <a:r>
              <a:rPr kumimoji="1" lang="en-US" altLang="ko-Kore-KR" dirty="0"/>
              <a:t>To thwart any attempt of tampering messages </a:t>
            </a:r>
            <a:br>
              <a:rPr kumimoji="1" lang="en-US" altLang="ko-Kore-KR" dirty="0"/>
            </a:br>
            <a:r>
              <a:rPr kumimoji="1" lang="en-US" altLang="ko-Kore-KR" dirty="0"/>
              <a:t>in the middle</a:t>
            </a:r>
          </a:p>
          <a:p>
            <a:r>
              <a:rPr kumimoji="1" lang="en-US" altLang="ko-Kore-KR" dirty="0"/>
              <a:t>If the two hashes do not match, there has been </a:t>
            </a:r>
            <a:br>
              <a:rPr kumimoji="1" lang="en-US" altLang="ko-Kore-KR" dirty="0"/>
            </a:br>
            <a:r>
              <a:rPr kumimoji="1" lang="en-US" altLang="ko-Kore-KR" dirty="0"/>
              <a:t>message modification during the TLS handshake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Finished message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D99A492C-A137-4EAA-9403-D6811E53C12D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71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723BF7-C7F8-56B2-49BB-283E4942B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dirty="0"/>
              <a:t>keys for MAC and for encryption are different</a:t>
            </a:r>
          </a:p>
          <a:p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SSL/TLS record protocol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pic>
        <p:nvPicPr>
          <p:cNvPr id="3076" name="Picture 4" descr="Secure Socket Layer (SSL) - GeeksforGeeks">
            <a:extLst>
              <a:ext uri="{FF2B5EF4-FFF2-40B4-BE49-F238E27FC236}">
                <a16:creationId xmlns:a16="http://schemas.microsoft.com/office/drawing/2014/main" id="{5F5EEA15-FFF2-48B3-13A5-2C5359F7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9622"/>
            <a:ext cx="4639295" cy="335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6D29B4-0822-3F3E-5B8C-2986EF73A732}"/>
              </a:ext>
            </a:extLst>
          </p:cNvPr>
          <p:cNvSpPr txBox="1"/>
          <p:nvPr/>
        </p:nvSpPr>
        <p:spPr>
          <a:xfrm>
            <a:off x="5364088" y="4852760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8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source: https://</a:t>
            </a:r>
            <a:r>
              <a:rPr lang="en" altLang="ko-Kore-KR" sz="800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www.geeksforgeeks.org</a:t>
            </a:r>
            <a:r>
              <a:rPr lang="en" altLang="ko-Kore-KR" sz="8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/secure-socket-layer-</a:t>
            </a:r>
            <a:r>
              <a:rPr lang="en" altLang="ko-Kore-KR" sz="800" dirty="0" err="1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ssl</a:t>
            </a:r>
            <a:r>
              <a:rPr lang="en" altLang="ko-Kore-KR" sz="8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6EF6-DAD1-797F-3B81-8CC73D3CCB2C}"/>
              </a:ext>
            </a:extLst>
          </p:cNvPr>
          <p:cNvSpPr txBox="1"/>
          <p:nvPr/>
        </p:nvSpPr>
        <p:spPr>
          <a:xfrm>
            <a:off x="4427984" y="3272085"/>
            <a:ext cx="4712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Integrity</a:t>
            </a: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ensures that tampering will be detected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12A4B-B898-668E-2EB9-0F05B141A710}"/>
              </a:ext>
            </a:extLst>
          </p:cNvPr>
          <p:cNvSpPr txBox="1"/>
          <p:nvPr/>
        </p:nvSpPr>
        <p:spPr>
          <a:xfrm>
            <a:off x="4427984" y="3848149"/>
            <a:ext cx="4457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400" b="1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Confidentiality</a:t>
            </a:r>
            <a:r>
              <a:rPr lang="en-US" altLang="ko-Kore-KR" sz="14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ensures that the data will be private</a:t>
            </a:r>
            <a:endParaRPr kumimoji="1" lang="ko-Kore-KR" altLang="en-US" sz="1400" dirty="0">
              <a:solidFill>
                <a:srgbClr val="2540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D7612E53-E02B-4B22-BBC4-4515D9E5765F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62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C45DD-8DE8-DC41-81B3-0CB24EC32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Example of a Good Result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9248B-A400-854F-A06E-6B3DD58D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traceroute (tracert) </a:t>
            </a:r>
            <a:r>
              <a:rPr lang="ko-KR" altLang="en-US"/>
              <a:t>명령어 예시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F3DB-671F-4D49-828D-A86D9B4BB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30FB99-CDE2-4C23-BF35-6126BF224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63638"/>
            <a:ext cx="3771900" cy="2876550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516E6A4D-E52F-4C0E-B1FD-79457A56BC0C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443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723BF7-C7F8-56B2-49BB-283E4942B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dirty="0"/>
              <a:t>Alert protocol</a:t>
            </a:r>
          </a:p>
          <a:p>
            <a:pPr lvl="1"/>
            <a:r>
              <a:rPr kumimoji="1" lang="en-US" altLang="ko-Kore-KR" dirty="0"/>
              <a:t>Management of SSL/TLS session with error messages</a:t>
            </a:r>
          </a:p>
          <a:p>
            <a:pPr lvl="1"/>
            <a:r>
              <a:rPr kumimoji="1" lang="en-US" altLang="ko-Kore-KR" dirty="0"/>
              <a:t>Fatal errors and warning</a:t>
            </a:r>
          </a:p>
          <a:p>
            <a:r>
              <a:rPr kumimoji="1" lang="en-US" altLang="ko-Kore-KR" dirty="0" err="1"/>
              <a:t>ChangeCipherSpec</a:t>
            </a:r>
            <a:r>
              <a:rPr kumimoji="1" lang="en-US" altLang="ko-Kore-KR" dirty="0"/>
              <a:t> protocol</a:t>
            </a:r>
          </a:p>
          <a:p>
            <a:pPr lvl="1"/>
            <a:r>
              <a:rPr kumimoji="1" lang="en-US" altLang="ko-Kore-KR" dirty="0"/>
              <a:t>Not part of Handshake protocol</a:t>
            </a:r>
          </a:p>
          <a:p>
            <a:pPr lvl="1"/>
            <a:r>
              <a:rPr kumimoji="1" lang="en-US" altLang="ko-Kore-KR" dirty="0"/>
              <a:t>Used to indicate that the entity is changing to </a:t>
            </a:r>
            <a:br>
              <a:rPr kumimoji="1" lang="en-US" altLang="ko-Kore-KR" dirty="0"/>
            </a:br>
            <a:r>
              <a:rPr kumimoji="1" lang="en-US" altLang="ko-Kore-KR" dirty="0"/>
              <a:t>the recently agreed cipher suite</a:t>
            </a:r>
          </a:p>
          <a:p>
            <a:r>
              <a:rPr kumimoji="1" lang="en-US" altLang="ko-Kore-KR" dirty="0"/>
              <a:t>Both protocols running over the Record protocol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06C2D5-0443-9567-C20C-9276404B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Other TLS protocols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10FCE-554E-338E-7F3B-1E37660C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DFB29D0B-A49F-4064-8C1B-C53DB10C654D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644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2280293-FDCD-9D46-E480-BA9C52FD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B9791B-F73F-6117-26D5-B6F4635725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*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D07EE4-7EA1-CA7D-4EF3-E87A762B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6" y="2315918"/>
            <a:ext cx="8892828" cy="2200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5AD7CA8D-8023-21BC-9621-D6ABCC9ECD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" y="915988"/>
            <a:ext cx="8641655" cy="3816350"/>
          </a:xfrm>
        </p:spPr>
        <p:txBody>
          <a:bodyPr/>
          <a:lstStyle/>
          <a:p>
            <a:pPr marL="0" indent="0">
              <a:buNone/>
            </a:pPr>
            <a:endParaRPr kumimoji="1" lang="en-US" altLang="en-US" dirty="0"/>
          </a:p>
          <a:p>
            <a:pPr marL="0" indent="0">
              <a:buNone/>
            </a:pPr>
            <a:endParaRPr kumimoji="1" lang="en-US" altLang="en-US" dirty="0"/>
          </a:p>
          <a:p>
            <a:pPr marL="0" indent="0">
              <a:buNone/>
            </a:pPr>
            <a:r>
              <a:rPr kumimoji="1" lang="en-US" altLang="en-US" dirty="0"/>
              <a:t>TLS</a:t>
            </a:r>
            <a:r>
              <a:rPr kumimoji="1" lang="ko-KR" altLang="en-US" dirty="0"/>
              <a:t>를 활용한 </a:t>
            </a:r>
            <a:r>
              <a:rPr kumimoji="1" lang="en-US" altLang="ko-KR" dirty="0"/>
              <a:t>https 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“Hello </a:t>
            </a:r>
            <a:r>
              <a:rPr kumimoji="1" lang="en-US" altLang="ko-KR" dirty="0" err="1"/>
              <a:t>WooriBank</a:t>
            </a:r>
            <a:r>
              <a:rPr kumimoji="1" lang="en-US" altLang="ko-KR" dirty="0"/>
              <a:t>~”</a:t>
            </a:r>
            <a:r>
              <a:rPr kumimoji="1" lang="ko-KR" altLang="en-US" dirty="0"/>
              <a:t>화면에 출력하기</a:t>
            </a:r>
            <a:endParaRPr kumimoji="1" lang="en-US" altLang="ko-KR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D4682441-8C60-4CFD-B2D9-A5C67EC3A629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3726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F342CE-C39E-6D03-B5C6-0A35C5F91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altLang="ko-KR" i="0" dirty="0">
                <a:effectLst/>
                <a:latin typeface="나눔고딕" pitchFamily="2" charset="-127"/>
                <a:ea typeface="나눔고딕" pitchFamily="2" charset="-127"/>
              </a:rPr>
              <a:t>x509 ?</a:t>
            </a:r>
          </a:p>
          <a:p>
            <a:pPr marL="0" indent="0">
              <a:buNone/>
            </a:pPr>
            <a:r>
              <a:rPr lang="en-US" altLang="ko-KR" i="0" dirty="0">
                <a:effectLst/>
                <a:latin typeface="나눔고딕" pitchFamily="2" charset="-127"/>
                <a:ea typeface="나눔고딕" pitchFamily="2" charset="-127"/>
              </a:rPr>
              <a:t>: ITU-T</a:t>
            </a:r>
            <a:r>
              <a:rPr lang="ko-KR" altLang="en-US" i="0" dirty="0">
                <a:effectLst/>
                <a:latin typeface="나눔고딕" pitchFamily="2" charset="-127"/>
                <a:ea typeface="나눔고딕" pitchFamily="2" charset="-127"/>
              </a:rPr>
              <a:t>가 만든 </a:t>
            </a:r>
            <a:r>
              <a:rPr lang="en-US" altLang="ko-KR" i="0" dirty="0">
                <a:effectLst/>
                <a:latin typeface="나눔고딕" pitchFamily="2" charset="-127"/>
                <a:ea typeface="나눔고딕" pitchFamily="2" charset="-127"/>
              </a:rPr>
              <a:t>PKI(Public Key Infrastructure, </a:t>
            </a:r>
            <a:r>
              <a:rPr lang="ko-KR" altLang="en-US" i="0" dirty="0">
                <a:effectLst/>
                <a:latin typeface="나눔고딕" pitchFamily="2" charset="-127"/>
                <a:ea typeface="나눔고딕" pitchFamily="2" charset="-127"/>
              </a:rPr>
              <a:t>공개키 기반 구조</a:t>
            </a:r>
            <a:r>
              <a:rPr lang="en-US" altLang="ko-KR" i="0" dirty="0">
                <a:effectLst/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i="0" dirty="0">
                <a:effectLst/>
                <a:latin typeface="나눔고딕" pitchFamily="2" charset="-127"/>
                <a:ea typeface="나눔고딕" pitchFamily="2" charset="-127"/>
              </a:rPr>
              <a:t>의 표준</a:t>
            </a:r>
            <a:endParaRPr lang="en-US" altLang="ko-KR" i="1" dirty="0">
              <a:solidFill>
                <a:srgbClr val="0000FF"/>
              </a:solidFill>
              <a:effectLst/>
              <a:latin typeface="나눔고딕" pitchFamily="2" charset="-127"/>
              <a:ea typeface="나눔고딕" pitchFamily="2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36563" lvl="2" indent="0">
              <a:buNone/>
            </a:pPr>
            <a:r>
              <a:rPr lang="en-US" altLang="ko-KR" sz="1200" b="0" i="1" dirty="0">
                <a:solidFill>
                  <a:srgbClr val="254061"/>
                </a:solidFill>
                <a:effectLst/>
                <a:latin typeface="나눔고딕" pitchFamily="2" charset="-127"/>
                <a:ea typeface="나눔고딕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ITU-T</a:t>
            </a:r>
            <a:r>
              <a:rPr lang="en-US" altLang="ko-KR" sz="1200" b="0" i="1" dirty="0">
                <a:solidFill>
                  <a:srgbClr val="254061"/>
                </a:solidFill>
                <a:effectLst/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b="0" i="1" dirty="0">
                <a:solidFill>
                  <a:srgbClr val="254061"/>
                </a:solidFill>
                <a:effectLst/>
                <a:latin typeface="나눔고딕" pitchFamily="2" charset="-127"/>
                <a:ea typeface="나눔고딕" pitchFamily="2" charset="-127"/>
              </a:rPr>
              <a:t>국제전기통신연합 전기통신표준화부문</a:t>
            </a:r>
            <a:r>
              <a:rPr lang="en-US" altLang="ko-KR" sz="1200" b="0" i="1" dirty="0">
                <a:solidFill>
                  <a:srgbClr val="254061"/>
                </a:solidFill>
                <a:effectLst/>
                <a:latin typeface="나눔고딕" pitchFamily="2" charset="-127"/>
                <a:ea typeface="나눔고딕" pitchFamily="2" charset="-127"/>
              </a:rPr>
              <a:t>, International Telecommunication Union Telecommunication Standardization Sector):</a:t>
            </a:r>
            <a:r>
              <a:rPr lang="ko-KR" altLang="en-US" sz="1200" b="0" i="1" dirty="0">
                <a:solidFill>
                  <a:srgbClr val="254061"/>
                </a:solidFill>
                <a:effectLst/>
                <a:latin typeface="나눔고딕" pitchFamily="2" charset="-127"/>
                <a:ea typeface="나눔고딕" pitchFamily="2" charset="-127"/>
              </a:rPr>
              <a:t> 모든 전기통신 분야에 적용하는 표준을 만들어내는 단체</a:t>
            </a:r>
            <a:endParaRPr lang="ko-KR" altLang="en-US" sz="1200" dirty="0">
              <a:solidFill>
                <a:srgbClr val="25406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375C43-50C6-E8D1-1656-B1BC620A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crypto/x509 package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E25EB7-5805-3513-CEE9-125194803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71B1D449-9B6E-4D70-B212-32217C04A8D6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302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3D0981-53C0-D0A6-2BA7-C3E56E6C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Generation Code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38789C-827C-634E-9C9C-A92A59E4F7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9D01D4-71F5-307A-FFB3-D1622BD3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663835"/>
            <a:ext cx="5657463" cy="44342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E98F81-A4A0-92C8-714C-BE64AC6171F2}"/>
              </a:ext>
            </a:extLst>
          </p:cNvPr>
          <p:cNvSpPr/>
          <p:nvPr/>
        </p:nvSpPr>
        <p:spPr>
          <a:xfrm>
            <a:off x="1691680" y="3442145"/>
            <a:ext cx="5400600" cy="14620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58E8157F-F27F-41CF-B857-1EC813A0CA1F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647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9DE4763-0C15-B06B-85A7-F3A7BEFF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HTTPS Server Code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7B47D-3DB4-96E1-4450-B9CE276075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31F60C-864D-822B-28FA-F26B9679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915566"/>
            <a:ext cx="6800000" cy="38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3BB676-F391-4770-783E-C71078BA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85" y="4227934"/>
            <a:ext cx="971429" cy="438095"/>
          </a:xfrm>
          <a:prstGeom prst="rect">
            <a:avLst/>
          </a:prstGeom>
        </p:spPr>
      </p:pic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82D4AC7-85BB-4E55-ABFA-6343BAF105CB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3771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8BE865-5A2A-3D9B-27D2-D1035291D68C}"/>
              </a:ext>
            </a:extLst>
          </p:cNvPr>
          <p:cNvSpPr txBox="1"/>
          <p:nvPr/>
        </p:nvSpPr>
        <p:spPr>
          <a:xfrm>
            <a:off x="2031937" y="1756142"/>
            <a:ext cx="48365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B996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you!</a:t>
            </a:r>
          </a:p>
          <a:p>
            <a:pPr algn="ctr"/>
            <a:r>
              <a:rPr lang="ko-KR" altLang="en-US" sz="5000" b="1" dirty="0">
                <a:solidFill>
                  <a:srgbClr val="B996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수고하셨습니다</a:t>
            </a:r>
            <a:r>
              <a:rPr lang="en-US" altLang="ko-KR" sz="5000" b="1" dirty="0">
                <a:solidFill>
                  <a:srgbClr val="B996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5000" b="1" dirty="0">
              <a:solidFill>
                <a:srgbClr val="B9964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6017F13A-A2DC-4EE9-8D08-FC3CD6244EB2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08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C45DD-8DE8-DC41-81B3-0CB24EC32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2) </a:t>
            </a:r>
            <a:r>
              <a:rPr lang="en-US" altLang="ko-KR"/>
              <a:t>Example Tracert Result of a Failed Hop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9248B-A400-854F-A06E-6B3DD58D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traceroute (</a:t>
            </a:r>
            <a:r>
              <a:rPr lang="en-US" altLang="ko-KR" dirty="0" err="1"/>
              <a:t>tracert</a:t>
            </a:r>
            <a:r>
              <a:rPr lang="en-US" altLang="ko-KR" dirty="0"/>
              <a:t>) </a:t>
            </a:r>
            <a:r>
              <a:rPr lang="ko-KR" altLang="en-US" dirty="0"/>
              <a:t>명령어 예시 </a:t>
            </a:r>
            <a:r>
              <a:rPr lang="en-US" altLang="ko-KR" dirty="0"/>
              <a:t>(Cont’d)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F3DB-671F-4D49-828D-A86D9B4BB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0E5A21-E595-48FB-B0FC-A4EE39B61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3" y="1491630"/>
            <a:ext cx="4105275" cy="29908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305B67A-FB06-6F3E-76DF-29215380E117}"/>
              </a:ext>
            </a:extLst>
          </p:cNvPr>
          <p:cNvSpPr/>
          <p:nvPr/>
        </p:nvSpPr>
        <p:spPr>
          <a:xfrm>
            <a:off x="539552" y="3363838"/>
            <a:ext cx="4032448" cy="1118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9BEFB59-81F4-4F08-BCE1-65F6D0D812AF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13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C45DD-8DE8-DC41-81B3-0CB24EC32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3) </a:t>
            </a:r>
            <a:r>
              <a:rPr lang="en-US" altLang="ko-KR" dirty="0"/>
              <a:t>Example </a:t>
            </a:r>
            <a:r>
              <a:rPr lang="en-US" altLang="ko-KR" dirty="0" err="1"/>
              <a:t>Tracert</a:t>
            </a:r>
            <a:r>
              <a:rPr lang="en-US" altLang="ko-KR" dirty="0"/>
              <a:t> Result of Routing Loop Problem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9248B-A400-854F-A06E-6B3DD58D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traceroute (</a:t>
            </a:r>
            <a:r>
              <a:rPr lang="en-US" altLang="ko-KR" dirty="0" err="1"/>
              <a:t>tracert</a:t>
            </a:r>
            <a:r>
              <a:rPr lang="en-US" altLang="ko-KR" dirty="0"/>
              <a:t>) </a:t>
            </a:r>
            <a:r>
              <a:rPr lang="ko-KR" altLang="en-US" dirty="0"/>
              <a:t>명령어 예시 </a:t>
            </a:r>
            <a:r>
              <a:rPr lang="en-US" altLang="ko-KR" dirty="0"/>
              <a:t>(Cont’d)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F3DB-671F-4D49-828D-A86D9B4BB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D276C0-C2E0-4E16-8B56-4507D2E0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80331"/>
            <a:ext cx="3810000" cy="34956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18BF00A-E1F4-E255-816A-D463BB6879B9}"/>
              </a:ext>
            </a:extLst>
          </p:cNvPr>
          <p:cNvSpPr/>
          <p:nvPr/>
        </p:nvSpPr>
        <p:spPr>
          <a:xfrm>
            <a:off x="539552" y="3003798"/>
            <a:ext cx="3882008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9388A9B6-C814-4B7A-8A6A-A637AF08E550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71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C7DB3C-009B-48DA-8CF2-60DA868A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tracert</a:t>
            </a:r>
            <a:r>
              <a:rPr lang="ko-KR" altLang="en-US"/>
              <a:t> </a:t>
            </a:r>
            <a:r>
              <a:rPr lang="en-US" altLang="ko-KR"/>
              <a:t>options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F5E330-8115-409F-B63B-9A779534F6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24E43B-79AC-44FC-A152-93EBC18D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77" y="-51470"/>
            <a:ext cx="5659123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8A2FE2-C668-4D54-BCC9-7AF351164EEC}"/>
              </a:ext>
            </a:extLst>
          </p:cNvPr>
          <p:cNvSpPr txBox="1"/>
          <p:nvPr/>
        </p:nvSpPr>
        <p:spPr>
          <a:xfrm>
            <a:off x="-36512" y="4948014"/>
            <a:ext cx="5760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source: </a:t>
            </a:r>
            <a:r>
              <a:rPr lang="ko-KR" altLang="en-US" sz="800" dirty="0">
                <a:solidFill>
                  <a:srgbClr val="2540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https://docs.microsoft.com/ko-kr/windows-server/administration/windows-commands/tracert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AECF2D7A-F6D6-4377-A653-1213D31E8D4F}"/>
              </a:ext>
            </a:extLst>
          </p:cNvPr>
          <p:cNvSpPr txBox="1">
            <a:spLocks/>
          </p:cNvSpPr>
          <p:nvPr/>
        </p:nvSpPr>
        <p:spPr>
          <a:xfrm>
            <a:off x="314325" y="4732155"/>
            <a:ext cx="44125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fld id="{E00A67D6-4AEF-404E-B4DA-DE404FB57BCC}" type="slidenum">
              <a:rPr lang="ko-KR" altLang="en-US" smtClean="0"/>
              <a:pPr algn="l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636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5053</TotalTime>
  <Words>2373</Words>
  <Application>Microsoft Office PowerPoint</Application>
  <PresentationFormat>화면 슬라이드 쇼(16:9)</PresentationFormat>
  <Paragraphs>530</Paragraphs>
  <Slides>65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굴림</vt:lpstr>
      <vt:lpstr>나눔고딕</vt:lpstr>
      <vt:lpstr>나눔고딕</vt:lpstr>
      <vt:lpstr>맑은 고딕</vt:lpstr>
      <vt:lpstr>Arial</vt:lpstr>
      <vt:lpstr>Calibri</vt:lpstr>
      <vt:lpstr>Cambria Math</vt:lpstr>
      <vt:lpstr>Wingdings</vt:lpstr>
      <vt:lpstr>Office 테마</vt:lpstr>
      <vt:lpstr>PowerPoint 프레젠테이션</vt:lpstr>
      <vt:lpstr>PowerPoint 프레젠테이션</vt:lpstr>
      <vt:lpstr>실습 1 – traceroute (tracert) 명령어 (Cont’d) </vt:lpstr>
      <vt:lpstr>실습 1 – traceroute (tracert) 명령어 (Cont’d)</vt:lpstr>
      <vt:lpstr>실습 1 – traceroute (tracert) 명령어 (Cont’d)</vt:lpstr>
      <vt:lpstr>traceroute (tracert) 명령어 예시</vt:lpstr>
      <vt:lpstr>traceroute (tracert) 명령어 예시 (Cont’d)</vt:lpstr>
      <vt:lpstr>traceroute (tracert) 명령어 예시 (Cont’d)</vt:lpstr>
      <vt:lpstr>tracert options</vt:lpstr>
      <vt:lpstr>나에게 맞는 DNS 찾기</vt:lpstr>
      <vt:lpstr>와이어샤크 (Wireshark)</vt:lpstr>
      <vt:lpstr>와이어샤크 (Wireshark) (Cont’d)</vt:lpstr>
      <vt:lpstr>와이어샤크 (Wireshark) (Cont’d)</vt:lpstr>
      <vt:lpstr>와이어샤크 (Wireshark) 설치</vt:lpstr>
      <vt:lpstr>와이어샤크 (Wireshark) 설치 (Cont’d)</vt:lpstr>
      <vt:lpstr>와이어샤크 (Wireshark) 설치 (Cont’d)</vt:lpstr>
      <vt:lpstr>와이어샤크 (Wireshark) 설치 (Cont’d)</vt:lpstr>
      <vt:lpstr>와이어샤크 (Wireshark) 실행</vt:lpstr>
      <vt:lpstr>Wireshark 패킷 캡처</vt:lpstr>
      <vt:lpstr>Wireshark 필터링</vt:lpstr>
      <vt:lpstr>Wireshark 필터링 (Cont’d)</vt:lpstr>
      <vt:lpstr>Wireshark 필터링 (Cont’d)</vt:lpstr>
      <vt:lpstr>Wireshark 필터링 (Cont’d)</vt:lpstr>
      <vt:lpstr>Wireshark 필터링 (Cont’d)</vt:lpstr>
      <vt:lpstr>Wireshark 필터링 (Cont’d)</vt:lpstr>
      <vt:lpstr>Wireshark 필터링 (Cont’d)</vt:lpstr>
      <vt:lpstr>(참고) OSI 7 Layer</vt:lpstr>
      <vt:lpstr>(참고) OSI 7 Layer (Cont’d)</vt:lpstr>
      <vt:lpstr>Packet 내용 살펴보기</vt:lpstr>
      <vt:lpstr>Packet 내용 살펴보기 (Cont’d)</vt:lpstr>
      <vt:lpstr>Ethernet header structure</vt:lpstr>
      <vt:lpstr>TCP header structure</vt:lpstr>
      <vt:lpstr>실습 - Questions</vt:lpstr>
      <vt:lpstr>Questions</vt:lpstr>
      <vt:lpstr>제출 방법</vt:lpstr>
      <vt:lpstr>.pcap 파일 저장하는 방법</vt:lpstr>
      <vt:lpstr>http vs https</vt:lpstr>
      <vt:lpstr>https traffic is increasing</vt:lpstr>
      <vt:lpstr>What is SSL/TLS?</vt:lpstr>
      <vt:lpstr>How can I know TLS is used?</vt:lpstr>
      <vt:lpstr>How can I know TLS is used? (Cont’d)</vt:lpstr>
      <vt:lpstr>TLS provides..</vt:lpstr>
      <vt:lpstr>TLS basics</vt:lpstr>
      <vt:lpstr>TLS protocol architecture</vt:lpstr>
      <vt:lpstr>TLS handshake: overview</vt:lpstr>
      <vt:lpstr>TLS handshake: overview (Cont’d)</vt:lpstr>
      <vt:lpstr>TLS handshake message flow</vt:lpstr>
      <vt:lpstr>ClientHello</vt:lpstr>
      <vt:lpstr>ClientHello fields</vt:lpstr>
      <vt:lpstr>ServerHello</vt:lpstr>
      <vt:lpstr>Certificate (of server)</vt:lpstr>
      <vt:lpstr>ClientKeyExchange</vt:lpstr>
      <vt:lpstr>TLS message flow: RSA case</vt:lpstr>
      <vt:lpstr>Finished</vt:lpstr>
      <vt:lpstr>Version rollback attack</vt:lpstr>
      <vt:lpstr>Version rollback attack (Cont’d)</vt:lpstr>
      <vt:lpstr>Version check in SSL 3.0</vt:lpstr>
      <vt:lpstr>Finished message</vt:lpstr>
      <vt:lpstr>SSL/TLS record protocol</vt:lpstr>
      <vt:lpstr>Other TLS protocols</vt:lpstr>
      <vt:lpstr>실습</vt:lpstr>
      <vt:lpstr>crypto/x509 package</vt:lpstr>
      <vt:lpstr>Key Generation Code</vt:lpstr>
      <vt:lpstr>HTTPS Server Code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모노</dc:creator>
  <cp:lastModifiedBy> </cp:lastModifiedBy>
  <cp:revision>1688</cp:revision>
  <cp:lastPrinted>2020-10-22T13:05:47Z</cp:lastPrinted>
  <dcterms:created xsi:type="dcterms:W3CDTF">2015-12-18T04:26:48Z</dcterms:created>
  <dcterms:modified xsi:type="dcterms:W3CDTF">2022-05-23T06:41:24Z</dcterms:modified>
</cp:coreProperties>
</file>